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66" r:id="rId2"/>
    <p:sldId id="256" r:id="rId3"/>
    <p:sldId id="257" r:id="rId4"/>
    <p:sldId id="258" r:id="rId5"/>
    <p:sldId id="259" r:id="rId6"/>
    <p:sldId id="260" r:id="rId7"/>
    <p:sldId id="261" r:id="rId8"/>
    <p:sldId id="262" r:id="rId9"/>
    <p:sldId id="263" r:id="rId10"/>
    <p:sldId id="264"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Calibri (MS)" panose="020B0604020202020204" charset="0"/>
      <p:regular r:id="rId17"/>
    </p:embeddedFont>
    <p:embeddedFont>
      <p:font typeface="Calibri (MS) Bold" panose="020B0604020202020204" charset="0"/>
      <p:regular r:id="rId18"/>
    </p:embeddedFont>
    <p:embeddedFont>
      <p:font typeface="Canva Sans" panose="020B0604020202020204" charset="0"/>
      <p:regular r:id="rId19"/>
    </p:embeddedFont>
    <p:embeddedFont>
      <p:font typeface="Canva Sans Bold" panose="020B0604020202020204" charset="0"/>
      <p:regular r:id="rId20"/>
    </p:embeddedFont>
    <p:embeddedFont>
      <p:font typeface="Century Gothic" panose="020B0502020202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95A3F9-E1CD-4D29-BF96-7CB89E5C304B}" v="1" dt="2024-02-20T18:40:25.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Evidence shows homophobic and Transphobic bullying is experienced in equal numbers by students who identify as LGBTQ2S+ and those who don’t, therefore</a:t>
            </a:r>
          </a:p>
          <a:p>
            <a:endParaRPr lang="en-US"/>
          </a:p>
          <a:p>
            <a:r>
              <a:rPr lang="en-US"/>
              <a:t>SOGI Inclusion is a set of anti-bullying and suicide- prevention strategies that support ALL learners.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SOGI isn’t taught in classrooms as a subject; </a:t>
            </a:r>
          </a:p>
          <a:p>
            <a:endParaRPr lang="en-US" dirty="0"/>
          </a:p>
          <a:p>
            <a:r>
              <a:rPr lang="en-US" dirty="0"/>
              <a:t>learning opportunities are woven into the school day, as appropriate.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example:</a:t>
            </a:r>
          </a:p>
          <a:p>
            <a:r>
              <a:rPr lang="en-US"/>
              <a:t> information for Family Day discussions that includes diverse family structures.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42B3A8-F7B7-4C1B-44B9-990C626795B0}"/>
              </a:ext>
            </a:extLst>
          </p:cNvPr>
          <p:cNvPicPr>
            <a:picLocks noChangeAspect="1"/>
          </p:cNvPicPr>
          <p:nvPr/>
        </p:nvPicPr>
        <p:blipFill>
          <a:blip r:embed="rId2"/>
          <a:stretch>
            <a:fillRect/>
          </a:stretch>
        </p:blipFill>
        <p:spPr>
          <a:xfrm>
            <a:off x="381000" y="736599"/>
            <a:ext cx="17602200" cy="8801100"/>
          </a:xfrm>
          <a:prstGeom prst="rect">
            <a:avLst/>
          </a:prstGeom>
        </p:spPr>
      </p:pic>
      <p:sp>
        <p:nvSpPr>
          <p:cNvPr id="2" name="Title 1">
            <a:extLst>
              <a:ext uri="{FF2B5EF4-FFF2-40B4-BE49-F238E27FC236}">
                <a16:creationId xmlns:a16="http://schemas.microsoft.com/office/drawing/2014/main" id="{E2C71D56-B21D-0A78-7B99-C554EA29DB00}"/>
              </a:ext>
            </a:extLst>
          </p:cNvPr>
          <p:cNvSpPr>
            <a:spLocks noGrp="1"/>
          </p:cNvSpPr>
          <p:nvPr>
            <p:ph type="ctrTitle"/>
          </p:nvPr>
        </p:nvSpPr>
        <p:spPr>
          <a:xfrm>
            <a:off x="-152400" y="6438900"/>
            <a:ext cx="17449800" cy="2308225"/>
          </a:xfrm>
        </p:spPr>
        <p:txBody>
          <a:bodyPr>
            <a:noAutofit/>
          </a:bodyPr>
          <a:lstStyle/>
          <a:p>
            <a:r>
              <a:rPr lang="en-US" sz="15000" b="1" dirty="0">
                <a:solidFill>
                  <a:srgbClr val="00B0F0"/>
                </a:solidFill>
                <a:latin typeface="Century Gothic" panose="020B0502020202020204" pitchFamily="34" charset="0"/>
              </a:rPr>
              <a:t>SOGI</a:t>
            </a:r>
          </a:p>
        </p:txBody>
      </p:sp>
      <p:sp>
        <p:nvSpPr>
          <p:cNvPr id="3" name="TextBox 2">
            <a:extLst>
              <a:ext uri="{FF2B5EF4-FFF2-40B4-BE49-F238E27FC236}">
                <a16:creationId xmlns:a16="http://schemas.microsoft.com/office/drawing/2014/main" id="{ADC71CD6-6703-4265-961A-76408951D567}"/>
              </a:ext>
            </a:extLst>
          </p:cNvPr>
          <p:cNvSpPr txBox="1"/>
          <p:nvPr/>
        </p:nvSpPr>
        <p:spPr>
          <a:xfrm>
            <a:off x="14782800" y="8226962"/>
            <a:ext cx="3505200" cy="1323439"/>
          </a:xfrm>
          <a:prstGeom prst="rect">
            <a:avLst/>
          </a:prstGeom>
          <a:noFill/>
        </p:spPr>
        <p:txBody>
          <a:bodyPr wrap="square" rtlCol="0">
            <a:spAutoFit/>
          </a:bodyPr>
          <a:lstStyle/>
          <a:p>
            <a:r>
              <a:rPr lang="en-US" sz="4000" b="1" dirty="0"/>
              <a:t>DPAC </a:t>
            </a:r>
          </a:p>
          <a:p>
            <a:r>
              <a:rPr lang="en-US" sz="4000" b="1" dirty="0"/>
              <a:t>Feb. 20, 2024</a:t>
            </a:r>
          </a:p>
        </p:txBody>
      </p:sp>
    </p:spTree>
    <p:extLst>
      <p:ext uri="{BB962C8B-B14F-4D97-AF65-F5344CB8AC3E}">
        <p14:creationId xmlns:p14="http://schemas.microsoft.com/office/powerpoint/2010/main" val="1469132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8495" y="419097"/>
            <a:ext cx="17345568" cy="8605816"/>
          </a:xfrm>
          <a:prstGeom prst="rect">
            <a:avLst/>
          </a:prstGeom>
        </p:spPr>
        <p:txBody>
          <a:bodyPr lIns="0" tIns="0" rIns="0" bIns="0" rtlCol="0" anchor="t">
            <a:spAutoFit/>
          </a:bodyPr>
          <a:lstStyle/>
          <a:p>
            <a:pPr>
              <a:lnSpc>
                <a:spcPts val="3413"/>
              </a:lnSpc>
              <a:spcBef>
                <a:spcPct val="0"/>
              </a:spcBef>
            </a:pPr>
            <a:r>
              <a:rPr lang="en-US" sz="2438">
                <a:solidFill>
                  <a:srgbClr val="000000"/>
                </a:solidFill>
                <a:latin typeface="Calibri (MS) Bold"/>
              </a:rPr>
              <a:t>Not True</a:t>
            </a:r>
            <a:r>
              <a:rPr lang="en-US" sz="2438">
                <a:solidFill>
                  <a:srgbClr val="000000"/>
                </a:solidFill>
                <a:latin typeface="Calibri (MS)"/>
              </a:rPr>
              <a:t>: SOGI-inclusive resources and books contain pornographic and explicit content.</a:t>
            </a:r>
          </a:p>
          <a:p>
            <a:pPr>
              <a:lnSpc>
                <a:spcPts val="3413"/>
              </a:lnSpc>
              <a:spcBef>
                <a:spcPct val="0"/>
              </a:spcBef>
            </a:pPr>
            <a:r>
              <a:rPr lang="en-US" sz="2438">
                <a:solidFill>
                  <a:srgbClr val="000000"/>
                </a:solidFill>
                <a:latin typeface="Calibri (MS) Bold"/>
              </a:rPr>
              <a:t>The truth</a:t>
            </a:r>
            <a:r>
              <a:rPr lang="en-US" sz="2438">
                <a:solidFill>
                  <a:srgbClr val="000000"/>
                </a:solidFill>
                <a:latin typeface="Calibri (MS)"/>
              </a:rPr>
              <a:t>: There is no pornographic or explicit content in B.C.’s K-12 curriculum. All books in classrooms or libraries are approved by schools to ensure they are all age appropriate.</a:t>
            </a:r>
          </a:p>
          <a:p>
            <a:pPr>
              <a:lnSpc>
                <a:spcPts val="3413"/>
              </a:lnSpc>
              <a:spcBef>
                <a:spcPct val="0"/>
              </a:spcBef>
            </a:pPr>
            <a:r>
              <a:rPr lang="en-US" sz="2438">
                <a:solidFill>
                  <a:srgbClr val="000000"/>
                </a:solidFill>
                <a:latin typeface="Calibri (MS)"/>
              </a:rPr>
              <a:t>SOGI-inclusive education and resources address topics like diﬀerent types of families and personal identities, stereotypes, bullying and name-calling.</a:t>
            </a:r>
          </a:p>
          <a:p>
            <a:pPr>
              <a:lnSpc>
                <a:spcPts val="3413"/>
              </a:lnSpc>
              <a:spcBef>
                <a:spcPct val="0"/>
              </a:spcBef>
            </a:pPr>
            <a:r>
              <a:rPr lang="en-US" sz="2438">
                <a:solidFill>
                  <a:srgbClr val="000000"/>
                </a:solidFill>
                <a:latin typeface="Calibri (MS)"/>
              </a:rPr>
              <a:t> </a:t>
            </a:r>
          </a:p>
          <a:p>
            <a:pPr>
              <a:lnSpc>
                <a:spcPts val="3413"/>
              </a:lnSpc>
              <a:spcBef>
                <a:spcPct val="0"/>
              </a:spcBef>
            </a:pPr>
            <a:r>
              <a:rPr lang="en-US" sz="2438">
                <a:solidFill>
                  <a:srgbClr val="000000"/>
                </a:solidFill>
                <a:latin typeface="Calibri (MS) Bold"/>
              </a:rPr>
              <a:t>Not True: </a:t>
            </a:r>
            <a:r>
              <a:rPr lang="en-US" sz="2438">
                <a:solidFill>
                  <a:srgbClr val="000000"/>
                </a:solidFill>
                <a:latin typeface="Calibri (MS)"/>
              </a:rPr>
              <a:t>SOGI-inclusive education takes away the right for parents to know what their kids are being taught.</a:t>
            </a:r>
          </a:p>
          <a:p>
            <a:pPr>
              <a:lnSpc>
                <a:spcPts val="3413"/>
              </a:lnSpc>
              <a:spcBef>
                <a:spcPct val="0"/>
              </a:spcBef>
            </a:pPr>
            <a:r>
              <a:rPr lang="en-US" sz="2438">
                <a:solidFill>
                  <a:srgbClr val="000000"/>
                </a:solidFill>
                <a:latin typeface="Calibri (MS) Bold"/>
              </a:rPr>
              <a:t>The truth</a:t>
            </a:r>
            <a:r>
              <a:rPr lang="en-US" sz="2438">
                <a:solidFill>
                  <a:srgbClr val="000000"/>
                </a:solidFill>
                <a:latin typeface="Calibri (MS)"/>
              </a:rPr>
              <a:t>: Parents always have a right to know what their kids are being taught. If a parent has questions, they should talk to the teacher directly to learn about what is being taught. SOGI-inclusive education is meant to support parents' own eﬀorts to teach values of tolerance and respect, as well as acceptance of all people. It does not undermine parental rights but rather contributes to a greater understanding of diversity and inclusion for all students and families.</a:t>
            </a:r>
          </a:p>
          <a:p>
            <a:pPr>
              <a:lnSpc>
                <a:spcPts val="3413"/>
              </a:lnSpc>
              <a:spcBef>
                <a:spcPct val="0"/>
              </a:spcBef>
            </a:pPr>
            <a:r>
              <a:rPr lang="en-US" sz="2438">
                <a:solidFill>
                  <a:srgbClr val="000000"/>
                </a:solidFill>
                <a:latin typeface="Calibri (MS)"/>
              </a:rPr>
              <a:t> </a:t>
            </a:r>
          </a:p>
          <a:p>
            <a:pPr>
              <a:lnSpc>
                <a:spcPts val="3413"/>
              </a:lnSpc>
              <a:spcBef>
                <a:spcPct val="0"/>
              </a:spcBef>
            </a:pPr>
            <a:r>
              <a:rPr lang="en-US" sz="2438">
                <a:solidFill>
                  <a:srgbClr val="000000"/>
                </a:solidFill>
                <a:latin typeface="Calibri (MS) Bold"/>
              </a:rPr>
              <a:t>Not True: </a:t>
            </a:r>
            <a:r>
              <a:rPr lang="en-US" sz="2438">
                <a:solidFill>
                  <a:srgbClr val="000000"/>
                </a:solidFill>
                <a:latin typeface="Calibri (MS)"/>
              </a:rPr>
              <a:t>SOGI-inclusive education is the same thing as sexual health education.</a:t>
            </a:r>
          </a:p>
          <a:p>
            <a:pPr>
              <a:lnSpc>
                <a:spcPts val="3413"/>
              </a:lnSpc>
              <a:spcBef>
                <a:spcPct val="0"/>
              </a:spcBef>
            </a:pPr>
            <a:r>
              <a:rPr lang="en-US" sz="2438">
                <a:solidFill>
                  <a:srgbClr val="000000"/>
                </a:solidFill>
                <a:latin typeface="Calibri (MS) Bold"/>
              </a:rPr>
              <a:t>The truth:</a:t>
            </a:r>
            <a:r>
              <a:rPr lang="en-US" sz="2438">
                <a:solidFill>
                  <a:srgbClr val="000000"/>
                </a:solidFill>
                <a:latin typeface="Calibri (MS)"/>
              </a:rPr>
              <a:t> Sexual health education is taught separately and follows speciﬁc guidelines. The Physical and Health Education curriculum continues to cover puberty, reproductive health, and sexual education as well as healthy and active living in age-appropriate ways. Parents always have the option to decide whether their kids take part in these lessons if they are uncomfortable.</a:t>
            </a:r>
          </a:p>
          <a:p>
            <a:pPr>
              <a:lnSpc>
                <a:spcPts val="3413"/>
              </a:lnSpc>
              <a:spcBef>
                <a:spcPct val="0"/>
              </a:spcBef>
            </a:pPr>
            <a:r>
              <a:rPr lang="en-US" sz="2438">
                <a:solidFill>
                  <a:srgbClr val="000000"/>
                </a:solidFill>
                <a:latin typeface="Calibri (MS)"/>
              </a:rPr>
              <a:t> </a:t>
            </a:r>
          </a:p>
          <a:p>
            <a:pPr>
              <a:lnSpc>
                <a:spcPts val="3413"/>
              </a:lnSpc>
              <a:spcBef>
                <a:spcPct val="0"/>
              </a:spcBef>
            </a:pPr>
            <a:r>
              <a:rPr lang="en-US" sz="2438">
                <a:solidFill>
                  <a:srgbClr val="000000"/>
                </a:solidFill>
                <a:latin typeface="Calibri (MS) Bold"/>
              </a:rPr>
              <a:t>SOGI resources are a set of tools that teachers can use to ensure their classrooms are accepting and rooted in respect and belonging.</a:t>
            </a:r>
          </a:p>
          <a:p>
            <a:pPr>
              <a:lnSpc>
                <a:spcPts val="3413"/>
              </a:lnSpc>
              <a:spcBef>
                <a:spcPct val="0"/>
              </a:spcBef>
            </a:pPr>
            <a:r>
              <a:rPr lang="en-US" sz="2438">
                <a:solidFill>
                  <a:srgbClr val="000000"/>
                </a:solidFill>
                <a:latin typeface="Calibri (MS)"/>
              </a:rPr>
              <a:t> </a:t>
            </a:r>
          </a:p>
          <a:p>
            <a:pPr>
              <a:lnSpc>
                <a:spcPts val="3413"/>
              </a:lnSpc>
              <a:spcBef>
                <a:spcPct val="0"/>
              </a:spcBef>
            </a:pPr>
            <a:endParaRPr lang="en-US" sz="2438">
              <a:solidFill>
                <a:srgbClr val="000000"/>
              </a:solidFill>
              <a:latin typeface="Calibri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67481"/>
            <a:ext cx="18738077" cy="10540169"/>
          </a:xfrm>
          <a:custGeom>
            <a:avLst/>
            <a:gdLst/>
            <a:ahLst/>
            <a:cxnLst/>
            <a:rect l="l" t="t" r="r" b="b"/>
            <a:pathLst>
              <a:path w="18738077" h="10540169">
                <a:moveTo>
                  <a:pt x="0" y="0"/>
                </a:moveTo>
                <a:lnTo>
                  <a:pt x="18738077" y="0"/>
                </a:lnTo>
                <a:lnTo>
                  <a:pt x="18738077" y="10540169"/>
                </a:lnTo>
                <a:lnTo>
                  <a:pt x="0" y="10540169"/>
                </a:lnTo>
                <a:lnTo>
                  <a:pt x="0" y="0"/>
                </a:lnTo>
                <a:close/>
              </a:path>
            </a:pathLst>
          </a:custGeom>
          <a:blipFill>
            <a:blip r:embed="rId2"/>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257800" y="1621646"/>
            <a:ext cx="5223779" cy="3205264"/>
          </a:xfrm>
          <a:custGeom>
            <a:avLst/>
            <a:gdLst/>
            <a:ahLst/>
            <a:cxnLst/>
            <a:rect l="l" t="t" r="r" b="b"/>
            <a:pathLst>
              <a:path w="5223779" h="3205264">
                <a:moveTo>
                  <a:pt x="0" y="0"/>
                </a:moveTo>
                <a:lnTo>
                  <a:pt x="5223779" y="0"/>
                </a:lnTo>
                <a:lnTo>
                  <a:pt x="5223779" y="3205264"/>
                </a:lnTo>
                <a:lnTo>
                  <a:pt x="0" y="3205264"/>
                </a:lnTo>
                <a:lnTo>
                  <a:pt x="0" y="0"/>
                </a:lnTo>
                <a:close/>
              </a:path>
            </a:pathLst>
          </a:custGeom>
          <a:blipFill>
            <a:blip r:embed="rId2"/>
            <a:stretch>
              <a:fillRect r="-5828" b="-4178"/>
            </a:stretch>
          </a:blipFill>
        </p:spPr>
      </p:sp>
      <p:sp>
        <p:nvSpPr>
          <p:cNvPr id="4" name="TextBox 4"/>
          <p:cNvSpPr txBox="1"/>
          <p:nvPr/>
        </p:nvSpPr>
        <p:spPr>
          <a:xfrm>
            <a:off x="-3180850" y="141605"/>
            <a:ext cx="12162062" cy="887095"/>
          </a:xfrm>
          <a:prstGeom prst="rect">
            <a:avLst/>
          </a:prstGeom>
        </p:spPr>
        <p:txBody>
          <a:bodyPr lIns="0" tIns="0" rIns="0" bIns="0" rtlCol="0" anchor="t">
            <a:spAutoFit/>
          </a:bodyPr>
          <a:lstStyle/>
          <a:p>
            <a:pPr algn="ctr">
              <a:lnSpc>
                <a:spcPts val="7279"/>
              </a:lnSpc>
            </a:pPr>
            <a:r>
              <a:rPr lang="en-US" sz="5199" dirty="0">
                <a:solidFill>
                  <a:srgbClr val="2FAAE1"/>
                </a:solidFill>
                <a:latin typeface="Canva Sans Bold"/>
              </a:rPr>
              <a:t>Wh</a:t>
            </a:r>
            <a:r>
              <a:rPr lang="en-US" sz="5199" dirty="0">
                <a:solidFill>
                  <a:srgbClr val="00B0F0"/>
                </a:solidFill>
                <a:latin typeface="Canva Sans Bold"/>
              </a:rPr>
              <a:t>at </a:t>
            </a:r>
            <a:r>
              <a:rPr lang="en-US" sz="5199" dirty="0">
                <a:solidFill>
                  <a:srgbClr val="2FAAE1"/>
                </a:solidFill>
                <a:latin typeface="Canva Sans Bold"/>
              </a:rPr>
              <a:t>is SOGI?</a:t>
            </a:r>
          </a:p>
        </p:txBody>
      </p:sp>
      <p:sp>
        <p:nvSpPr>
          <p:cNvPr id="5" name="TextBox 5"/>
          <p:cNvSpPr txBox="1"/>
          <p:nvPr/>
        </p:nvSpPr>
        <p:spPr>
          <a:xfrm>
            <a:off x="328517" y="5711622"/>
            <a:ext cx="16221770" cy="635559"/>
          </a:xfrm>
          <a:prstGeom prst="rect">
            <a:avLst/>
          </a:prstGeom>
        </p:spPr>
        <p:txBody>
          <a:bodyPr lIns="0" tIns="0" rIns="0" bIns="0" rtlCol="0" anchor="t">
            <a:spAutoFit/>
          </a:bodyPr>
          <a:lstStyle/>
          <a:p>
            <a:pPr algn="ctr">
              <a:lnSpc>
                <a:spcPts val="5320"/>
              </a:lnSpc>
              <a:spcBef>
                <a:spcPct val="0"/>
              </a:spcBef>
            </a:pPr>
            <a:r>
              <a:rPr lang="en-US" sz="3800" dirty="0">
                <a:solidFill>
                  <a:srgbClr val="2FAAE1"/>
                </a:solidFill>
                <a:latin typeface="Canva Sans Bold"/>
              </a:rPr>
              <a:t>Why </a:t>
            </a:r>
            <a:r>
              <a:rPr lang="en-US" sz="3800" dirty="0">
                <a:solidFill>
                  <a:srgbClr val="00B0F0"/>
                </a:solidFill>
                <a:latin typeface="Canva Sans Bold"/>
              </a:rPr>
              <a:t>did the </a:t>
            </a:r>
            <a:r>
              <a:rPr lang="en-US" sz="3800" dirty="0">
                <a:solidFill>
                  <a:srgbClr val="2FAAE1"/>
                </a:solidFill>
                <a:latin typeface="Canva Sans Bold"/>
              </a:rPr>
              <a:t>Burnaby School District and Board create a SOGI policy?</a:t>
            </a:r>
          </a:p>
        </p:txBody>
      </p:sp>
      <p:sp>
        <p:nvSpPr>
          <p:cNvPr id="6" name="TextBox 6"/>
          <p:cNvSpPr txBox="1"/>
          <p:nvPr/>
        </p:nvSpPr>
        <p:spPr>
          <a:xfrm>
            <a:off x="245612" y="6319952"/>
            <a:ext cx="17661419" cy="3430223"/>
          </a:xfrm>
          <a:prstGeom prst="rect">
            <a:avLst/>
          </a:prstGeom>
        </p:spPr>
        <p:txBody>
          <a:bodyPr lIns="0" tIns="0" rIns="0" bIns="0" rtlCol="0" anchor="t">
            <a:spAutoFit/>
          </a:bodyPr>
          <a:lstStyle/>
          <a:p>
            <a:pPr>
              <a:lnSpc>
                <a:spcPts val="3090"/>
              </a:lnSpc>
              <a:spcBef>
                <a:spcPct val="0"/>
              </a:spcBef>
            </a:pPr>
            <a:r>
              <a:rPr lang="en-US" sz="2207" dirty="0">
                <a:solidFill>
                  <a:srgbClr val="000000"/>
                </a:solidFill>
                <a:latin typeface="Canva Sans Bold"/>
              </a:rPr>
              <a:t>In line with policies that addressed discrimination on the grounds of race, ethnicity, or religion (Policies 6.40 and 6.45.) and a District Code of Conduct , the intent of the SOGI Policy is to make Burnaby’s schools a safe and respectful place for all students, regardless of sexual orientation or gender identity. </a:t>
            </a:r>
          </a:p>
          <a:p>
            <a:pPr>
              <a:lnSpc>
                <a:spcPts val="3090"/>
              </a:lnSpc>
              <a:spcBef>
                <a:spcPct val="0"/>
              </a:spcBef>
            </a:pPr>
            <a:endParaRPr lang="en-US" sz="2207" dirty="0">
              <a:solidFill>
                <a:srgbClr val="000000"/>
              </a:solidFill>
              <a:latin typeface="Canva Sans Bold"/>
            </a:endParaRPr>
          </a:p>
          <a:p>
            <a:pPr>
              <a:lnSpc>
                <a:spcPts val="3090"/>
              </a:lnSpc>
              <a:spcBef>
                <a:spcPct val="0"/>
              </a:spcBef>
            </a:pPr>
            <a:r>
              <a:rPr lang="en-US" sz="2207" dirty="0">
                <a:solidFill>
                  <a:srgbClr val="000000"/>
                </a:solidFill>
                <a:latin typeface="Canva Sans Bold"/>
              </a:rPr>
              <a:t>The SOGI Policy strives to:</a:t>
            </a:r>
          </a:p>
          <a:p>
            <a:pPr>
              <a:lnSpc>
                <a:spcPts val="3090"/>
              </a:lnSpc>
              <a:spcBef>
                <a:spcPct val="0"/>
              </a:spcBef>
            </a:pPr>
            <a:r>
              <a:rPr lang="en-US" sz="2207" dirty="0">
                <a:solidFill>
                  <a:srgbClr val="000000"/>
                </a:solidFill>
                <a:latin typeface="Canva Sans Bold"/>
              </a:rPr>
              <a:t>                 Improve awareness and understanding of the lives of LGBTQ+ people;</a:t>
            </a:r>
          </a:p>
          <a:p>
            <a:pPr>
              <a:lnSpc>
                <a:spcPts val="3090"/>
              </a:lnSpc>
              <a:spcBef>
                <a:spcPct val="0"/>
              </a:spcBef>
            </a:pPr>
            <a:r>
              <a:rPr lang="en-US" sz="2207" dirty="0">
                <a:solidFill>
                  <a:srgbClr val="000000"/>
                </a:solidFill>
                <a:latin typeface="Canva Sans Bold"/>
              </a:rPr>
              <a:t>                          Reduce homophobia, transphobia and other barriers that can impact any student;</a:t>
            </a:r>
          </a:p>
          <a:p>
            <a:pPr>
              <a:lnSpc>
                <a:spcPts val="3090"/>
              </a:lnSpc>
              <a:spcBef>
                <a:spcPct val="0"/>
              </a:spcBef>
            </a:pPr>
            <a:r>
              <a:rPr lang="en-US" sz="2207" dirty="0">
                <a:solidFill>
                  <a:srgbClr val="000000"/>
                </a:solidFill>
                <a:latin typeface="Canva Sans Bold"/>
              </a:rPr>
              <a:t>                                    Provide effective procedures to respond to SOGI-related discrimination, harassment and exclusion; and</a:t>
            </a:r>
          </a:p>
          <a:p>
            <a:pPr>
              <a:lnSpc>
                <a:spcPts val="3097"/>
              </a:lnSpc>
              <a:spcBef>
                <a:spcPct val="0"/>
              </a:spcBef>
            </a:pPr>
            <a:r>
              <a:rPr lang="en-US" sz="2212" dirty="0">
                <a:solidFill>
                  <a:srgbClr val="000000"/>
                </a:solidFill>
                <a:latin typeface="Canva Sans Bold"/>
              </a:rPr>
              <a:t>                                              Provide age-appropriate learning opportunities to help students understand the impacts of discrimination </a:t>
            </a:r>
          </a:p>
        </p:txBody>
      </p:sp>
      <p:sp>
        <p:nvSpPr>
          <p:cNvPr id="7" name="Freeform 7"/>
          <p:cNvSpPr/>
          <p:nvPr/>
        </p:nvSpPr>
        <p:spPr>
          <a:xfrm>
            <a:off x="1524000" y="9102924"/>
            <a:ext cx="927643" cy="423237"/>
          </a:xfrm>
          <a:custGeom>
            <a:avLst/>
            <a:gdLst/>
            <a:ahLst/>
            <a:cxnLst/>
            <a:rect l="l" t="t" r="r" b="b"/>
            <a:pathLst>
              <a:path w="927643" h="423237">
                <a:moveTo>
                  <a:pt x="0" y="0"/>
                </a:moveTo>
                <a:lnTo>
                  <a:pt x="927643" y="0"/>
                </a:lnTo>
                <a:lnTo>
                  <a:pt x="927643" y="423238"/>
                </a:lnTo>
                <a:lnTo>
                  <a:pt x="0" y="423238"/>
                </a:lnTo>
                <a:lnTo>
                  <a:pt x="0" y="0"/>
                </a:lnTo>
                <a:close/>
              </a:path>
            </a:pathLst>
          </a:custGeom>
          <a:blipFill>
            <a:blip r:embed="rId3">
              <a:duotone>
                <a:prstClr val="black"/>
                <a:schemeClr val="tx2">
                  <a:tint val="45000"/>
                  <a:satMod val="400000"/>
                </a:schemeClr>
              </a:duotone>
              <a:extLst>
                <a:ext uri="{96DAC541-7B7A-43D3-8B79-37D633B846F1}">
                  <asvg:svgBlip xmlns:asvg="http://schemas.microsoft.com/office/drawing/2016/SVG/main" r:embed="rId4"/>
                </a:ext>
              </a:extLst>
            </a:blip>
            <a:stretch>
              <a:fillRect/>
            </a:stretch>
          </a:blipFill>
        </p:spPr>
      </p:sp>
      <p:sp>
        <p:nvSpPr>
          <p:cNvPr id="8" name="Freeform 8"/>
          <p:cNvSpPr/>
          <p:nvPr/>
        </p:nvSpPr>
        <p:spPr>
          <a:xfrm>
            <a:off x="323204" y="8268844"/>
            <a:ext cx="927643" cy="423237"/>
          </a:xfrm>
          <a:custGeom>
            <a:avLst/>
            <a:gdLst/>
            <a:ahLst/>
            <a:cxnLst/>
            <a:rect l="l" t="t" r="r" b="b"/>
            <a:pathLst>
              <a:path w="927643" h="423237">
                <a:moveTo>
                  <a:pt x="0" y="0"/>
                </a:moveTo>
                <a:lnTo>
                  <a:pt x="927643" y="0"/>
                </a:lnTo>
                <a:lnTo>
                  <a:pt x="927643" y="423237"/>
                </a:lnTo>
                <a:lnTo>
                  <a:pt x="0" y="423237"/>
                </a:lnTo>
                <a:lnTo>
                  <a:pt x="0" y="0"/>
                </a:lnTo>
                <a:close/>
              </a:path>
            </a:pathLst>
          </a:custGeom>
          <a:blipFill>
            <a:blip r:embed="rId3">
              <a:duotone>
                <a:prstClr val="black"/>
                <a:schemeClr val="tx2">
                  <a:tint val="45000"/>
                  <a:satMod val="400000"/>
                </a:schemeClr>
              </a:duotone>
              <a:extLst>
                <a:ext uri="{96DAC541-7B7A-43D3-8B79-37D633B846F1}">
                  <asvg:svgBlip xmlns:asvg="http://schemas.microsoft.com/office/drawing/2016/SVG/main" r:embed="rId4"/>
                </a:ext>
              </a:extLst>
            </a:blip>
            <a:stretch>
              <a:fillRect/>
            </a:stretch>
          </a:blipFill>
        </p:spPr>
      </p:sp>
      <p:sp>
        <p:nvSpPr>
          <p:cNvPr id="9" name="Freeform 9"/>
          <p:cNvSpPr/>
          <p:nvPr/>
        </p:nvSpPr>
        <p:spPr>
          <a:xfrm>
            <a:off x="2133600" y="9489385"/>
            <a:ext cx="927643" cy="423237"/>
          </a:xfrm>
          <a:custGeom>
            <a:avLst/>
            <a:gdLst/>
            <a:ahLst/>
            <a:cxnLst/>
            <a:rect l="l" t="t" r="r" b="b"/>
            <a:pathLst>
              <a:path w="927643" h="423237">
                <a:moveTo>
                  <a:pt x="0" y="0"/>
                </a:moveTo>
                <a:lnTo>
                  <a:pt x="927643" y="0"/>
                </a:lnTo>
                <a:lnTo>
                  <a:pt x="927643" y="423237"/>
                </a:lnTo>
                <a:lnTo>
                  <a:pt x="0" y="423237"/>
                </a:lnTo>
                <a:lnTo>
                  <a:pt x="0" y="0"/>
                </a:lnTo>
                <a:close/>
              </a:path>
            </a:pathLst>
          </a:custGeom>
          <a:blipFill>
            <a:blip r:embed="rId3">
              <a:duotone>
                <a:prstClr val="black"/>
                <a:schemeClr val="tx2">
                  <a:tint val="45000"/>
                  <a:satMod val="400000"/>
                </a:schemeClr>
              </a:duotone>
              <a:extLst>
                <a:ext uri="{96DAC541-7B7A-43D3-8B79-37D633B846F1}">
                  <asvg:svgBlip xmlns:asvg="http://schemas.microsoft.com/office/drawing/2016/SVG/main" r:embed="rId4"/>
                </a:ext>
              </a:extLst>
            </a:blip>
            <a:stretch>
              <a:fillRect/>
            </a:stretch>
          </a:blipFill>
        </p:spPr>
      </p:sp>
      <p:sp>
        <p:nvSpPr>
          <p:cNvPr id="10" name="Freeform 10"/>
          <p:cNvSpPr/>
          <p:nvPr/>
        </p:nvSpPr>
        <p:spPr>
          <a:xfrm>
            <a:off x="787025" y="8731486"/>
            <a:ext cx="927643" cy="423237"/>
          </a:xfrm>
          <a:custGeom>
            <a:avLst/>
            <a:gdLst/>
            <a:ahLst/>
            <a:cxnLst/>
            <a:rect l="l" t="t" r="r" b="b"/>
            <a:pathLst>
              <a:path w="927643" h="423237">
                <a:moveTo>
                  <a:pt x="0" y="0"/>
                </a:moveTo>
                <a:lnTo>
                  <a:pt x="927643" y="0"/>
                </a:lnTo>
                <a:lnTo>
                  <a:pt x="927643" y="423237"/>
                </a:lnTo>
                <a:lnTo>
                  <a:pt x="0" y="423237"/>
                </a:lnTo>
                <a:lnTo>
                  <a:pt x="0" y="0"/>
                </a:lnTo>
                <a:close/>
              </a:path>
            </a:pathLst>
          </a:custGeom>
          <a:blipFill>
            <a:blip r:embed="rId3">
              <a:duotone>
                <a:prstClr val="black"/>
                <a:schemeClr val="tx2">
                  <a:tint val="45000"/>
                  <a:satMod val="400000"/>
                </a:schemeClr>
              </a:duotone>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4675" y="141605"/>
            <a:ext cx="7676158" cy="887095"/>
          </a:xfrm>
          <a:prstGeom prst="rect">
            <a:avLst/>
          </a:prstGeom>
        </p:spPr>
        <p:txBody>
          <a:bodyPr lIns="0" tIns="0" rIns="0" bIns="0" rtlCol="0" anchor="t">
            <a:spAutoFit/>
          </a:bodyPr>
          <a:lstStyle/>
          <a:p>
            <a:pPr>
              <a:lnSpc>
                <a:spcPts val="7279"/>
              </a:lnSpc>
            </a:pPr>
            <a:r>
              <a:rPr lang="en-US" sz="5199" dirty="0">
                <a:solidFill>
                  <a:srgbClr val="2FAAE1"/>
                </a:solidFill>
                <a:latin typeface="Canva Sans Bold"/>
              </a:rPr>
              <a:t>Why Do</a:t>
            </a:r>
            <a:r>
              <a:rPr lang="en-US" sz="5199" dirty="0">
                <a:solidFill>
                  <a:srgbClr val="00B0F0"/>
                </a:solidFill>
                <a:latin typeface="Canva Sans Bold"/>
              </a:rPr>
              <a:t>e</a:t>
            </a:r>
            <a:r>
              <a:rPr lang="en-US" sz="5199" dirty="0">
                <a:solidFill>
                  <a:srgbClr val="2FAAE1"/>
                </a:solidFill>
                <a:latin typeface="Canva Sans Bold"/>
              </a:rPr>
              <a:t>s SOGI Matter?</a:t>
            </a:r>
          </a:p>
        </p:txBody>
      </p:sp>
      <p:sp>
        <p:nvSpPr>
          <p:cNvPr id="3" name="TextBox 3"/>
          <p:cNvSpPr txBox="1"/>
          <p:nvPr/>
        </p:nvSpPr>
        <p:spPr>
          <a:xfrm>
            <a:off x="624675" y="1030986"/>
            <a:ext cx="11420038" cy="3409315"/>
          </a:xfrm>
          <a:prstGeom prst="rect">
            <a:avLst/>
          </a:prstGeom>
        </p:spPr>
        <p:txBody>
          <a:bodyPr lIns="0" tIns="0" rIns="0" bIns="0" rtlCol="0" anchor="t">
            <a:spAutoFit/>
          </a:bodyPr>
          <a:lstStyle/>
          <a:p>
            <a:pPr algn="ctr">
              <a:lnSpc>
                <a:spcPts val="4759"/>
              </a:lnSpc>
            </a:pPr>
            <a:r>
              <a:rPr lang="en-US" sz="3399">
                <a:solidFill>
                  <a:srgbClr val="87CB28"/>
                </a:solidFill>
                <a:latin typeface="Canva Sans Bold"/>
              </a:rPr>
              <a:t>ALL STUDENTS DESERVE TO FLOURISH IN BURNABY SCHOOLS.</a:t>
            </a:r>
          </a:p>
          <a:p>
            <a:pPr>
              <a:lnSpc>
                <a:spcPts val="4340"/>
              </a:lnSpc>
            </a:pPr>
            <a:r>
              <a:rPr lang="en-US" sz="3100">
                <a:solidFill>
                  <a:srgbClr val="000000"/>
                </a:solidFill>
                <a:latin typeface="Canva Sans"/>
              </a:rPr>
              <a:t> Homophobia and transphobia can be </a:t>
            </a:r>
            <a:r>
              <a:rPr lang="en-US" sz="3100">
                <a:solidFill>
                  <a:srgbClr val="000000"/>
                </a:solidFill>
                <a:latin typeface="Canva Sans Bold"/>
              </a:rPr>
              <a:t>directed at anyone</a:t>
            </a:r>
            <a:r>
              <a:rPr lang="en-US" sz="3100">
                <a:solidFill>
                  <a:srgbClr val="000000"/>
                </a:solidFill>
                <a:latin typeface="Canva Sans"/>
              </a:rPr>
              <a:t>.    </a:t>
            </a:r>
          </a:p>
          <a:p>
            <a:pPr>
              <a:lnSpc>
                <a:spcPts val="4340"/>
              </a:lnSpc>
            </a:pPr>
            <a:r>
              <a:rPr lang="en-US" sz="3100">
                <a:solidFill>
                  <a:srgbClr val="000000"/>
                </a:solidFill>
                <a:latin typeface="Canva Sans"/>
              </a:rPr>
              <a:t>This kind of bullying often has a </a:t>
            </a:r>
            <a:r>
              <a:rPr lang="en-US" sz="3100">
                <a:solidFill>
                  <a:srgbClr val="000000"/>
                </a:solidFill>
                <a:latin typeface="Canva Sans Bold"/>
              </a:rPr>
              <a:t>negative effect on school culture,</a:t>
            </a:r>
            <a:r>
              <a:rPr lang="en-US" sz="3100">
                <a:solidFill>
                  <a:srgbClr val="000000"/>
                </a:solidFill>
                <a:latin typeface="Canva Sans"/>
              </a:rPr>
              <a:t> emotional well-being, and academic success.</a:t>
            </a:r>
          </a:p>
          <a:p>
            <a:pPr>
              <a:lnSpc>
                <a:spcPts val="4759"/>
              </a:lnSpc>
            </a:pPr>
            <a:endParaRPr lang="en-US" sz="3100">
              <a:solidFill>
                <a:srgbClr val="000000"/>
              </a:solidFill>
              <a:latin typeface="Canva Sans"/>
            </a:endParaRPr>
          </a:p>
        </p:txBody>
      </p:sp>
      <p:grpSp>
        <p:nvGrpSpPr>
          <p:cNvPr id="4" name="Group 4"/>
          <p:cNvGrpSpPr/>
          <p:nvPr/>
        </p:nvGrpSpPr>
        <p:grpSpPr>
          <a:xfrm>
            <a:off x="12719071" y="-15484"/>
            <a:ext cx="5568929" cy="5568929"/>
            <a:chOff x="0" y="0"/>
            <a:chExt cx="7425239" cy="7425239"/>
          </a:xfrm>
        </p:grpSpPr>
        <p:sp>
          <p:nvSpPr>
            <p:cNvPr id="5" name="Freeform 5"/>
            <p:cNvSpPr/>
            <p:nvPr/>
          </p:nvSpPr>
          <p:spPr>
            <a:xfrm>
              <a:off x="0" y="0"/>
              <a:ext cx="7425239" cy="7425239"/>
            </a:xfrm>
            <a:custGeom>
              <a:avLst/>
              <a:gdLst/>
              <a:ahLst/>
              <a:cxnLst/>
              <a:rect l="l" t="t" r="r" b="b"/>
              <a:pathLst>
                <a:path w="7425239" h="7425239">
                  <a:moveTo>
                    <a:pt x="0" y="0"/>
                  </a:moveTo>
                  <a:lnTo>
                    <a:pt x="7425239" y="0"/>
                  </a:lnTo>
                  <a:lnTo>
                    <a:pt x="7425239" y="7425239"/>
                  </a:lnTo>
                  <a:lnTo>
                    <a:pt x="0" y="74252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913342" y="1310698"/>
              <a:ext cx="5442102" cy="4756218"/>
            </a:xfrm>
            <a:prstGeom prst="rect">
              <a:avLst/>
            </a:prstGeom>
          </p:spPr>
          <p:txBody>
            <a:bodyPr lIns="0" tIns="0" rIns="0" bIns="0" rtlCol="0" anchor="t">
              <a:spAutoFit/>
            </a:bodyPr>
            <a:lstStyle/>
            <a:p>
              <a:pPr algn="ctr">
                <a:lnSpc>
                  <a:spcPts val="3544"/>
                </a:lnSpc>
              </a:pPr>
              <a:r>
                <a:rPr lang="en-US" sz="2532">
                  <a:solidFill>
                    <a:srgbClr val="000000"/>
                  </a:solidFill>
                  <a:latin typeface="Canva Sans Bold"/>
                </a:rPr>
                <a:t>LGTBQ YOUTH AND THEIR FAMILIES, AS WELL AS LGBTQ2S+ PARENTS AND STAFF, SHOULD ALL FEEL WELCOME, REPRESENTED AND INCLUDED IN OUR SCHOOL COMMUNITIES </a:t>
              </a:r>
            </a:p>
          </p:txBody>
        </p:sp>
      </p:grpSp>
      <p:sp>
        <p:nvSpPr>
          <p:cNvPr id="7" name="TextBox 7"/>
          <p:cNvSpPr txBox="1"/>
          <p:nvPr/>
        </p:nvSpPr>
        <p:spPr>
          <a:xfrm>
            <a:off x="724237" y="7288705"/>
            <a:ext cx="16839526" cy="3333115"/>
          </a:xfrm>
          <a:prstGeom prst="rect">
            <a:avLst/>
          </a:prstGeom>
        </p:spPr>
        <p:txBody>
          <a:bodyPr lIns="0" tIns="0" rIns="0" bIns="0" rtlCol="0" anchor="t">
            <a:spAutoFit/>
          </a:bodyPr>
          <a:lstStyle/>
          <a:p>
            <a:pPr>
              <a:lnSpc>
                <a:spcPts val="3920"/>
              </a:lnSpc>
            </a:pPr>
            <a:endParaRPr/>
          </a:p>
          <a:p>
            <a:pPr>
              <a:lnSpc>
                <a:spcPts val="5179"/>
              </a:lnSpc>
            </a:pPr>
            <a:r>
              <a:rPr lang="en-US" sz="3699">
                <a:solidFill>
                  <a:srgbClr val="2FAAE1"/>
                </a:solidFill>
                <a:latin typeface="Canva Sans Bold"/>
              </a:rPr>
              <a:t>How does SOGI show up in Burnaby schools?</a:t>
            </a:r>
          </a:p>
          <a:p>
            <a:pPr>
              <a:lnSpc>
                <a:spcPts val="3500"/>
              </a:lnSpc>
            </a:pPr>
            <a:r>
              <a:rPr lang="en-US" sz="2500">
                <a:solidFill>
                  <a:srgbClr val="000000"/>
                </a:solidFill>
                <a:latin typeface="Canva Sans"/>
              </a:rPr>
              <a:t>BC Ministry mandated curriculum is taught in Burnaby schools. The Curriculum has a focus on valuing diversity and respecting difference. There is no SOGI curriculum:  </a:t>
            </a:r>
            <a:r>
              <a:rPr lang="en-US" sz="2500">
                <a:solidFill>
                  <a:srgbClr val="000000"/>
                </a:solidFill>
                <a:latin typeface="Canva Sans Bold"/>
              </a:rPr>
              <a:t>SOGI is one of many topics about diversity and inclusion that are included as part of the Core Competencies and Curricular Competencies</a:t>
            </a:r>
            <a:r>
              <a:rPr lang="en-US" sz="2500">
                <a:solidFill>
                  <a:srgbClr val="000000"/>
                </a:solidFill>
                <a:latin typeface="Canva Sans"/>
              </a:rPr>
              <a:t>.</a:t>
            </a:r>
          </a:p>
          <a:p>
            <a:pPr>
              <a:lnSpc>
                <a:spcPts val="3500"/>
              </a:lnSpc>
            </a:pPr>
            <a:endParaRPr lang="en-US" sz="2500">
              <a:solidFill>
                <a:srgbClr val="000000"/>
              </a:solidFill>
              <a:latin typeface="Canva Sans"/>
            </a:endParaRPr>
          </a:p>
          <a:p>
            <a:pPr>
              <a:lnSpc>
                <a:spcPts val="3500"/>
              </a:lnSpc>
            </a:pPr>
            <a:endParaRPr lang="en-US" sz="2500">
              <a:solidFill>
                <a:srgbClr val="000000"/>
              </a:solidFill>
              <a:latin typeface="Canva Sans"/>
            </a:endParaRPr>
          </a:p>
        </p:txBody>
      </p:sp>
      <p:sp>
        <p:nvSpPr>
          <p:cNvPr id="8" name="TextBox 8"/>
          <p:cNvSpPr txBox="1"/>
          <p:nvPr/>
        </p:nvSpPr>
        <p:spPr>
          <a:xfrm>
            <a:off x="361105" y="6537010"/>
            <a:ext cx="17702842" cy="1608164"/>
          </a:xfrm>
          <a:prstGeom prst="rect">
            <a:avLst/>
          </a:prstGeom>
        </p:spPr>
        <p:txBody>
          <a:bodyPr lIns="0" tIns="0" rIns="0" bIns="0" rtlCol="0" anchor="t">
            <a:spAutoFit/>
          </a:bodyPr>
          <a:lstStyle/>
          <a:p>
            <a:pPr algn="ctr">
              <a:lnSpc>
                <a:spcPts val="420"/>
              </a:lnSpc>
            </a:pPr>
            <a:endParaRPr/>
          </a:p>
          <a:p>
            <a:pPr algn="ctr">
              <a:lnSpc>
                <a:spcPts val="3780"/>
              </a:lnSpc>
            </a:pPr>
            <a:r>
              <a:rPr lang="en-US" sz="2700" u="sng">
                <a:solidFill>
                  <a:srgbClr val="000000"/>
                </a:solidFill>
                <a:latin typeface="Canva Sans"/>
              </a:rPr>
              <a:t>Studies show that having SOGI-specific anti-bullying policies improves the school climate for LGBTQ+ and heterosexual students, reducing discrimination, suicidal ideation and suicide attempts for all students.</a:t>
            </a:r>
          </a:p>
          <a:p>
            <a:pPr algn="ctr">
              <a:lnSpc>
                <a:spcPts val="5040"/>
              </a:lnSpc>
            </a:pPr>
            <a:endParaRPr lang="en-US" sz="2700" u="sng">
              <a:solidFill>
                <a:srgbClr val="000000"/>
              </a:solidFill>
              <a:latin typeface="Canva Sans"/>
            </a:endParaRPr>
          </a:p>
        </p:txBody>
      </p:sp>
      <p:grpSp>
        <p:nvGrpSpPr>
          <p:cNvPr id="9" name="Group 9"/>
          <p:cNvGrpSpPr/>
          <p:nvPr/>
        </p:nvGrpSpPr>
        <p:grpSpPr>
          <a:xfrm>
            <a:off x="612991" y="5339502"/>
            <a:ext cx="15443852" cy="918153"/>
            <a:chOff x="0" y="261336"/>
            <a:chExt cx="20591802" cy="1224205"/>
          </a:xfrm>
        </p:grpSpPr>
        <p:sp>
          <p:nvSpPr>
            <p:cNvPr id="10" name="Freeform 10"/>
            <p:cNvSpPr/>
            <p:nvPr/>
          </p:nvSpPr>
          <p:spPr>
            <a:xfrm>
              <a:off x="0" y="261336"/>
              <a:ext cx="978773" cy="1096385"/>
            </a:xfrm>
            <a:custGeom>
              <a:avLst/>
              <a:gdLst/>
              <a:ahLst/>
              <a:cxnLst/>
              <a:rect l="l" t="t" r="r" b="b"/>
              <a:pathLst>
                <a:path w="978773" h="1096385">
                  <a:moveTo>
                    <a:pt x="0" y="0"/>
                  </a:moveTo>
                  <a:lnTo>
                    <a:pt x="978773" y="0"/>
                  </a:lnTo>
                  <a:lnTo>
                    <a:pt x="978773" y="1096385"/>
                  </a:lnTo>
                  <a:lnTo>
                    <a:pt x="0" y="10963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314211" y="261871"/>
              <a:ext cx="19277591" cy="1223670"/>
            </a:xfrm>
            <a:prstGeom prst="rect">
              <a:avLst/>
            </a:prstGeom>
          </p:spPr>
          <p:txBody>
            <a:bodyPr lIns="0" tIns="0" rIns="0" bIns="0" rtlCol="0" anchor="t">
              <a:spAutoFit/>
            </a:bodyPr>
            <a:lstStyle/>
            <a:p>
              <a:pPr>
                <a:lnSpc>
                  <a:spcPts val="3698"/>
                </a:lnSpc>
              </a:pPr>
              <a:r>
                <a:rPr lang="en-US" sz="2641" dirty="0">
                  <a:solidFill>
                    <a:srgbClr val="000000"/>
                  </a:solidFill>
                  <a:latin typeface="Canva Sans Bold"/>
                </a:rPr>
                <a:t>% of BC high school students identify as transgender and</a:t>
              </a:r>
              <a:r>
                <a:rPr lang="en-US" sz="6040" dirty="0">
                  <a:solidFill>
                    <a:schemeClr val="accent4"/>
                  </a:solidFill>
                  <a:latin typeface="Canva Sans Bold"/>
                </a:rPr>
                <a:t> 5 </a:t>
              </a:r>
              <a:r>
                <a:rPr lang="en-US" sz="2641" dirty="0">
                  <a:solidFill>
                    <a:srgbClr val="000000"/>
                  </a:solidFill>
                  <a:latin typeface="Canva Sans Bold"/>
                </a:rPr>
                <a:t>% of Indigenous students identify as two-Spirit</a:t>
              </a:r>
            </a:p>
          </p:txBody>
        </p:sp>
      </p:grpSp>
      <p:grpSp>
        <p:nvGrpSpPr>
          <p:cNvPr id="12" name="Group 12"/>
          <p:cNvGrpSpPr/>
          <p:nvPr/>
        </p:nvGrpSpPr>
        <p:grpSpPr>
          <a:xfrm>
            <a:off x="1602061" y="4151535"/>
            <a:ext cx="10164229" cy="991965"/>
            <a:chOff x="0" y="0"/>
            <a:chExt cx="13552306" cy="1322620"/>
          </a:xfrm>
        </p:grpSpPr>
        <p:sp>
          <p:nvSpPr>
            <p:cNvPr id="13" name="Freeform 13"/>
            <p:cNvSpPr/>
            <p:nvPr/>
          </p:nvSpPr>
          <p:spPr>
            <a:xfrm>
              <a:off x="0" y="0"/>
              <a:ext cx="1497086" cy="1152756"/>
            </a:xfrm>
            <a:custGeom>
              <a:avLst/>
              <a:gdLst/>
              <a:ahLst/>
              <a:cxnLst/>
              <a:rect l="l" t="t" r="r" b="b"/>
              <a:pathLst>
                <a:path w="1497086" h="1152756">
                  <a:moveTo>
                    <a:pt x="0" y="0"/>
                  </a:moveTo>
                  <a:lnTo>
                    <a:pt x="1497086" y="0"/>
                  </a:lnTo>
                  <a:lnTo>
                    <a:pt x="1497086" y="1152756"/>
                  </a:lnTo>
                  <a:lnTo>
                    <a:pt x="0" y="11527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748543" y="42250"/>
              <a:ext cx="12803763" cy="1280370"/>
            </a:xfrm>
            <a:prstGeom prst="rect">
              <a:avLst/>
            </a:prstGeom>
          </p:spPr>
          <p:txBody>
            <a:bodyPr lIns="0" tIns="0" rIns="0" bIns="0" rtlCol="0" anchor="t">
              <a:spAutoFit/>
            </a:bodyPr>
            <a:lstStyle/>
            <a:p>
              <a:pPr algn="ctr">
                <a:lnSpc>
                  <a:spcPts val="3549"/>
                </a:lnSpc>
              </a:pPr>
              <a:r>
                <a:rPr lang="en-US" sz="2535">
                  <a:solidFill>
                    <a:srgbClr val="000000"/>
                  </a:solidFill>
                  <a:latin typeface="Canva Sans Bold"/>
                </a:rPr>
                <a:t> % of BC high school students identify as gay, lesbian, bisexual or not exclusively heterosexual;</a:t>
              </a:r>
            </a:p>
            <a:p>
              <a:pPr algn="ctr">
                <a:lnSpc>
                  <a:spcPts val="568"/>
                </a:lnSpc>
              </a:pPr>
              <a:endParaRPr lang="en-US" sz="2535">
                <a:solidFill>
                  <a:srgbClr val="000000"/>
                </a:solidFill>
                <a:latin typeface="Canva Sans Bol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7651" y="79405"/>
            <a:ext cx="17497326" cy="887095"/>
          </a:xfrm>
          <a:prstGeom prst="rect">
            <a:avLst/>
          </a:prstGeom>
        </p:spPr>
        <p:txBody>
          <a:bodyPr lIns="0" tIns="0" rIns="0" bIns="0" rtlCol="0" anchor="t">
            <a:spAutoFit/>
          </a:bodyPr>
          <a:lstStyle/>
          <a:p>
            <a:pPr>
              <a:lnSpc>
                <a:spcPts val="7279"/>
              </a:lnSpc>
              <a:spcBef>
                <a:spcPct val="0"/>
              </a:spcBef>
            </a:pPr>
            <a:r>
              <a:rPr lang="en-US" sz="5199" dirty="0">
                <a:solidFill>
                  <a:srgbClr val="00B0F0"/>
                </a:solidFill>
                <a:latin typeface="Canva Sans Bold"/>
              </a:rPr>
              <a:t>What does SOGI look like in the classroom in Burnaby?</a:t>
            </a:r>
          </a:p>
        </p:txBody>
      </p:sp>
      <p:grpSp>
        <p:nvGrpSpPr>
          <p:cNvPr id="3" name="Group 3"/>
          <p:cNvGrpSpPr/>
          <p:nvPr/>
        </p:nvGrpSpPr>
        <p:grpSpPr>
          <a:xfrm>
            <a:off x="4303761" y="1643952"/>
            <a:ext cx="8366405" cy="9105422"/>
            <a:chOff x="0" y="0"/>
            <a:chExt cx="11155207" cy="12140563"/>
          </a:xfrm>
        </p:grpSpPr>
        <p:sp>
          <p:nvSpPr>
            <p:cNvPr id="4" name="Freeform 4"/>
            <p:cNvSpPr/>
            <p:nvPr/>
          </p:nvSpPr>
          <p:spPr>
            <a:xfrm>
              <a:off x="0" y="0"/>
              <a:ext cx="11155207" cy="12140563"/>
            </a:xfrm>
            <a:custGeom>
              <a:avLst/>
              <a:gdLst/>
              <a:ahLst/>
              <a:cxnLst/>
              <a:rect l="l" t="t" r="r" b="b"/>
              <a:pathLst>
                <a:path w="11155207" h="12140563">
                  <a:moveTo>
                    <a:pt x="0" y="0"/>
                  </a:moveTo>
                  <a:lnTo>
                    <a:pt x="11155207" y="0"/>
                  </a:lnTo>
                  <a:lnTo>
                    <a:pt x="11155207" y="12140563"/>
                  </a:lnTo>
                  <a:lnTo>
                    <a:pt x="0" y="12140563"/>
                  </a:lnTo>
                  <a:lnTo>
                    <a:pt x="0" y="0"/>
                  </a:lnTo>
                  <a:close/>
                </a:path>
              </a:pathLst>
            </a:custGeom>
            <a:blipFill>
              <a:blip r:embed="rId3">
                <a:alphaModFix amt="34000"/>
                <a:extLst>
                  <a:ext uri="{96DAC541-7B7A-43D3-8B79-37D633B846F1}">
                    <asvg:svgBlip xmlns:asvg="http://schemas.microsoft.com/office/drawing/2016/SVG/main" r:embed="rId4"/>
                  </a:ext>
                </a:extLst>
              </a:blip>
              <a:stretch>
                <a:fillRect l="-2103" r="-2103"/>
              </a:stretch>
            </a:blipFill>
          </p:spPr>
        </p:sp>
        <p:sp>
          <p:nvSpPr>
            <p:cNvPr id="5" name="TextBox 5"/>
            <p:cNvSpPr txBox="1"/>
            <p:nvPr/>
          </p:nvSpPr>
          <p:spPr>
            <a:xfrm>
              <a:off x="1481270" y="3654410"/>
              <a:ext cx="7997995" cy="4311043"/>
            </a:xfrm>
            <a:prstGeom prst="rect">
              <a:avLst/>
            </a:prstGeom>
          </p:spPr>
          <p:txBody>
            <a:bodyPr lIns="0" tIns="0" rIns="0" bIns="0" rtlCol="0" anchor="t">
              <a:spAutoFit/>
            </a:bodyPr>
            <a:lstStyle/>
            <a:p>
              <a:pPr algn="ctr">
                <a:lnSpc>
                  <a:spcPts val="2912"/>
                </a:lnSpc>
              </a:pPr>
              <a:r>
                <a:rPr lang="en-US" sz="2080">
                  <a:solidFill>
                    <a:srgbClr val="000000"/>
                  </a:solidFill>
                  <a:latin typeface="Canva Sans"/>
                </a:rPr>
                <a:t>For an older class, such as </a:t>
              </a:r>
              <a:r>
                <a:rPr lang="en-US" sz="2080">
                  <a:solidFill>
                    <a:srgbClr val="000000"/>
                  </a:solidFill>
                  <a:latin typeface="Canva Sans Bold"/>
                </a:rPr>
                <a:t>Grades 4 and 5</a:t>
              </a:r>
              <a:r>
                <a:rPr lang="en-US" sz="2080">
                  <a:solidFill>
                    <a:srgbClr val="000000"/>
                  </a:solidFill>
                  <a:latin typeface="Canva Sans"/>
                </a:rPr>
                <a:t>, students may explore perspectives on Canadian history. They may investigate historical events where groups of people faced discrimination or mistreatment. The treatment of the LGBTQ+ community would be one example among many explorations, including the internment of Japanese people and the creation of Residential Schools.</a:t>
              </a:r>
            </a:p>
          </p:txBody>
        </p:sp>
      </p:grpSp>
      <p:grpSp>
        <p:nvGrpSpPr>
          <p:cNvPr id="6" name="Group 6"/>
          <p:cNvGrpSpPr/>
          <p:nvPr/>
        </p:nvGrpSpPr>
        <p:grpSpPr>
          <a:xfrm rot="745759">
            <a:off x="13019236" y="1117933"/>
            <a:ext cx="4919695" cy="3779332"/>
            <a:chOff x="0" y="0"/>
            <a:chExt cx="6559593" cy="5039110"/>
          </a:xfrm>
        </p:grpSpPr>
        <p:sp>
          <p:nvSpPr>
            <p:cNvPr id="7" name="Freeform 7"/>
            <p:cNvSpPr/>
            <p:nvPr/>
          </p:nvSpPr>
          <p:spPr>
            <a:xfrm>
              <a:off x="0" y="0"/>
              <a:ext cx="6559593" cy="5039110"/>
            </a:xfrm>
            <a:custGeom>
              <a:avLst/>
              <a:gdLst/>
              <a:ahLst/>
              <a:cxnLst/>
              <a:rect l="l" t="t" r="r" b="b"/>
              <a:pathLst>
                <a:path w="6559593" h="5039110">
                  <a:moveTo>
                    <a:pt x="0" y="0"/>
                  </a:moveTo>
                  <a:lnTo>
                    <a:pt x="6559593" y="0"/>
                  </a:lnTo>
                  <a:lnTo>
                    <a:pt x="6559593" y="5039110"/>
                  </a:lnTo>
                  <a:lnTo>
                    <a:pt x="0" y="5039110"/>
                  </a:lnTo>
                  <a:lnTo>
                    <a:pt x="0" y="0"/>
                  </a:lnTo>
                  <a:close/>
                </a:path>
              </a:pathLst>
            </a:custGeom>
            <a:blipFill>
              <a:blip r:embed="rId5">
                <a:extLst>
                  <a:ext uri="{96DAC541-7B7A-43D3-8B79-37D633B846F1}">
                    <asvg:svgBlip xmlns:asvg="http://schemas.microsoft.com/office/drawing/2016/SVG/main" r:embed="rId6"/>
                  </a:ext>
                </a:extLst>
              </a:blip>
              <a:stretch>
                <a:fillRect t="-35" b="-35"/>
              </a:stretch>
            </a:blipFill>
          </p:spPr>
        </p:sp>
        <p:sp>
          <p:nvSpPr>
            <p:cNvPr id="8" name="TextBox 8"/>
            <p:cNvSpPr txBox="1"/>
            <p:nvPr/>
          </p:nvSpPr>
          <p:spPr>
            <a:xfrm>
              <a:off x="450725" y="853169"/>
              <a:ext cx="5658143" cy="2442105"/>
            </a:xfrm>
            <a:prstGeom prst="rect">
              <a:avLst/>
            </a:prstGeom>
          </p:spPr>
          <p:txBody>
            <a:bodyPr lIns="0" tIns="0" rIns="0" bIns="0" rtlCol="0" anchor="t">
              <a:spAutoFit/>
            </a:bodyPr>
            <a:lstStyle/>
            <a:p>
              <a:pPr marL="462157" lvl="1" indent="-231078">
                <a:lnSpc>
                  <a:spcPts val="2996"/>
                </a:lnSpc>
                <a:buFont typeface="Arial"/>
                <a:buChar char="•"/>
              </a:pPr>
              <a:r>
                <a:rPr lang="en-US" sz="2140">
                  <a:solidFill>
                    <a:srgbClr val="000000"/>
                  </a:solidFill>
                  <a:latin typeface="Canva Sans"/>
                </a:rPr>
                <a:t>SOGI inclusion is not a one-off class or unit</a:t>
              </a:r>
            </a:p>
            <a:p>
              <a:pPr marL="462157" lvl="1" indent="-231078">
                <a:lnSpc>
                  <a:spcPts val="2996"/>
                </a:lnSpc>
                <a:buFont typeface="Arial"/>
                <a:buChar char="•"/>
              </a:pPr>
              <a:r>
                <a:rPr lang="en-US" sz="2140">
                  <a:solidFill>
                    <a:srgbClr val="000000"/>
                  </a:solidFill>
                  <a:latin typeface="Canva Sans"/>
                </a:rPr>
                <a:t>SOGI includes inclusive school environments and learning resources</a:t>
              </a:r>
            </a:p>
          </p:txBody>
        </p:sp>
      </p:grpSp>
      <p:grpSp>
        <p:nvGrpSpPr>
          <p:cNvPr id="9" name="Group 9"/>
          <p:cNvGrpSpPr/>
          <p:nvPr/>
        </p:nvGrpSpPr>
        <p:grpSpPr>
          <a:xfrm>
            <a:off x="11587452" y="5145462"/>
            <a:ext cx="6700548" cy="5021800"/>
            <a:chOff x="0" y="0"/>
            <a:chExt cx="8934064" cy="6695733"/>
          </a:xfrm>
        </p:grpSpPr>
        <p:sp>
          <p:nvSpPr>
            <p:cNvPr id="10" name="Freeform 10"/>
            <p:cNvSpPr/>
            <p:nvPr/>
          </p:nvSpPr>
          <p:spPr>
            <a:xfrm>
              <a:off x="0" y="0"/>
              <a:ext cx="8934064" cy="6695733"/>
            </a:xfrm>
            <a:custGeom>
              <a:avLst/>
              <a:gdLst/>
              <a:ahLst/>
              <a:cxnLst/>
              <a:rect l="l" t="t" r="r" b="b"/>
              <a:pathLst>
                <a:path w="8934064" h="6695733">
                  <a:moveTo>
                    <a:pt x="0" y="0"/>
                  </a:moveTo>
                  <a:lnTo>
                    <a:pt x="8934064" y="0"/>
                  </a:lnTo>
                  <a:lnTo>
                    <a:pt x="8934064" y="6695733"/>
                  </a:lnTo>
                  <a:lnTo>
                    <a:pt x="0" y="6695733"/>
                  </a:lnTo>
                  <a:lnTo>
                    <a:pt x="0" y="0"/>
                  </a:lnTo>
                  <a:close/>
                </a:path>
              </a:pathLst>
            </a:custGeom>
            <a:blipFill>
              <a:blip r:embed="rId7"/>
              <a:stretch>
                <a:fillRect l="-299" r="-299"/>
              </a:stretch>
            </a:blipFill>
          </p:spPr>
        </p:sp>
        <p:sp>
          <p:nvSpPr>
            <p:cNvPr id="11" name="TextBox 11"/>
            <p:cNvSpPr txBox="1"/>
            <p:nvPr/>
          </p:nvSpPr>
          <p:spPr>
            <a:xfrm>
              <a:off x="677332" y="697264"/>
              <a:ext cx="7746035" cy="4437470"/>
            </a:xfrm>
            <a:prstGeom prst="rect">
              <a:avLst/>
            </a:prstGeom>
          </p:spPr>
          <p:txBody>
            <a:bodyPr lIns="0" tIns="0" rIns="0" bIns="0" rtlCol="0" anchor="t">
              <a:spAutoFit/>
            </a:bodyPr>
            <a:lstStyle/>
            <a:p>
              <a:pPr algn="ctr">
                <a:lnSpc>
                  <a:spcPts val="3330"/>
                </a:lnSpc>
              </a:pPr>
              <a:r>
                <a:rPr lang="en-US" sz="2378" dirty="0">
                  <a:solidFill>
                    <a:srgbClr val="000000"/>
                  </a:solidFill>
                  <a:latin typeface="Canva Sans Bold"/>
                </a:rPr>
                <a:t>In Grades 8-12</a:t>
              </a:r>
              <a:r>
                <a:rPr lang="en-US" sz="2378" dirty="0">
                  <a:solidFill>
                    <a:srgbClr val="000000"/>
                  </a:solidFill>
                  <a:latin typeface="Canva Sans"/>
                </a:rPr>
                <a:t>, an example is English Language Arts. Students may investigate how authors write from a perspective influenced by who they are and how they see the world. Students might explore a variety of influences such as: family, friends, activities, education, religion, gender and age.</a:t>
              </a:r>
            </a:p>
          </p:txBody>
        </p:sp>
      </p:grpSp>
      <p:grpSp>
        <p:nvGrpSpPr>
          <p:cNvPr id="12" name="Group 12"/>
          <p:cNvGrpSpPr/>
          <p:nvPr/>
        </p:nvGrpSpPr>
        <p:grpSpPr>
          <a:xfrm>
            <a:off x="-592163" y="4408186"/>
            <a:ext cx="6740704" cy="6496353"/>
            <a:chOff x="0" y="0"/>
            <a:chExt cx="8987605" cy="8661804"/>
          </a:xfrm>
        </p:grpSpPr>
        <p:sp>
          <p:nvSpPr>
            <p:cNvPr id="13" name="Freeform 13"/>
            <p:cNvSpPr/>
            <p:nvPr/>
          </p:nvSpPr>
          <p:spPr>
            <a:xfrm>
              <a:off x="0" y="0"/>
              <a:ext cx="8987605" cy="8661804"/>
            </a:xfrm>
            <a:custGeom>
              <a:avLst/>
              <a:gdLst/>
              <a:ahLst/>
              <a:cxnLst/>
              <a:rect l="l" t="t" r="r" b="b"/>
              <a:pathLst>
                <a:path w="8987605" h="8661804">
                  <a:moveTo>
                    <a:pt x="0" y="0"/>
                  </a:moveTo>
                  <a:lnTo>
                    <a:pt x="8987605" y="0"/>
                  </a:lnTo>
                  <a:lnTo>
                    <a:pt x="8987605" y="8661804"/>
                  </a:lnTo>
                  <a:lnTo>
                    <a:pt x="0" y="8661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1208297" y="1714122"/>
              <a:ext cx="6571011" cy="5185935"/>
            </a:xfrm>
            <a:prstGeom prst="rect">
              <a:avLst/>
            </a:prstGeom>
          </p:spPr>
          <p:txBody>
            <a:bodyPr lIns="0" tIns="0" rIns="0" bIns="0" rtlCol="0" anchor="t">
              <a:spAutoFit/>
            </a:bodyPr>
            <a:lstStyle/>
            <a:p>
              <a:pPr algn="ctr">
                <a:lnSpc>
                  <a:spcPts val="3105"/>
                </a:lnSpc>
              </a:pPr>
              <a:r>
                <a:rPr lang="en-US" sz="2218" dirty="0">
                  <a:solidFill>
                    <a:srgbClr val="000000"/>
                  </a:solidFill>
                  <a:latin typeface="Canva Sans Bold"/>
                </a:rPr>
                <a:t>An example for  Kindergarten or Grade 1</a:t>
              </a:r>
              <a:r>
                <a:rPr lang="en-US" sz="2218" dirty="0">
                  <a:solidFill>
                    <a:srgbClr val="000000"/>
                  </a:solidFill>
                  <a:latin typeface="Canva Sans"/>
                </a:rPr>
                <a:t>  is looking at a story about pink. Students might explore how pink is made by combining red and white. The classroom discussion may include: how </a:t>
              </a:r>
              <a:r>
                <a:rPr lang="en-US" sz="2218" dirty="0" err="1">
                  <a:solidFill>
                    <a:srgbClr val="000000"/>
                  </a:solidFill>
                  <a:latin typeface="Canva Sans"/>
                </a:rPr>
                <a:t>colours</a:t>
              </a:r>
              <a:r>
                <a:rPr lang="en-US" sz="2218" dirty="0">
                  <a:solidFill>
                    <a:srgbClr val="000000"/>
                  </a:solidFill>
                  <a:latin typeface="Canva Sans"/>
                </a:rPr>
                <a:t> belong to everyone; wear what makes you comfortable and happy; and, the most important thing is to be kind to others.</a:t>
              </a:r>
            </a:p>
          </p:txBody>
        </p:sp>
      </p:grpSp>
      <p:sp>
        <p:nvSpPr>
          <p:cNvPr id="15" name="TextBox 15"/>
          <p:cNvSpPr txBox="1"/>
          <p:nvPr/>
        </p:nvSpPr>
        <p:spPr>
          <a:xfrm>
            <a:off x="152340" y="1204958"/>
            <a:ext cx="12517826" cy="1417318"/>
          </a:xfrm>
          <a:prstGeom prst="rect">
            <a:avLst/>
          </a:prstGeom>
        </p:spPr>
        <p:txBody>
          <a:bodyPr lIns="0" tIns="0" rIns="0" bIns="0" rtlCol="0" anchor="t">
            <a:spAutoFit/>
          </a:bodyPr>
          <a:lstStyle/>
          <a:p>
            <a:pPr>
              <a:lnSpc>
                <a:spcPts val="3780"/>
              </a:lnSpc>
            </a:pPr>
            <a:r>
              <a:rPr lang="en-US" sz="2700">
                <a:solidFill>
                  <a:srgbClr val="000000"/>
                </a:solidFill>
                <a:latin typeface="Canva Sans"/>
              </a:rPr>
              <a:t>All classroom activities are designed to provide </a:t>
            </a:r>
            <a:r>
              <a:rPr lang="en-US" sz="2700">
                <a:solidFill>
                  <a:srgbClr val="000000"/>
                </a:solidFill>
                <a:latin typeface="Canva Sans Bold"/>
              </a:rPr>
              <a:t>age-appropriate</a:t>
            </a:r>
            <a:r>
              <a:rPr lang="en-US" sz="2700">
                <a:solidFill>
                  <a:srgbClr val="000000"/>
                </a:solidFill>
                <a:latin typeface="Canva Sans"/>
              </a:rPr>
              <a:t> learning opportunities to</a:t>
            </a:r>
            <a:r>
              <a:rPr lang="en-US" sz="2700">
                <a:solidFill>
                  <a:srgbClr val="000000"/>
                </a:solidFill>
                <a:latin typeface="Canva Sans Bold"/>
              </a:rPr>
              <a:t> help students understand the impacts of discrimination </a:t>
            </a:r>
            <a:r>
              <a:rPr lang="en-US" sz="2700">
                <a:solidFill>
                  <a:srgbClr val="000000"/>
                </a:solidFill>
                <a:latin typeface="Canva Sans"/>
              </a:rPr>
              <a:t>and improve awareness and understanding of the lives of LGBTQ+ people. </a:t>
            </a:r>
          </a:p>
        </p:txBody>
      </p:sp>
      <p:sp>
        <p:nvSpPr>
          <p:cNvPr id="16" name="TextBox 16"/>
          <p:cNvSpPr txBox="1"/>
          <p:nvPr/>
        </p:nvSpPr>
        <p:spPr>
          <a:xfrm>
            <a:off x="-281443" y="2872083"/>
            <a:ext cx="12134462" cy="1380938"/>
          </a:xfrm>
          <a:prstGeom prst="rect">
            <a:avLst/>
          </a:prstGeom>
        </p:spPr>
        <p:txBody>
          <a:bodyPr lIns="0" tIns="0" rIns="0" bIns="0" rtlCol="0" anchor="t">
            <a:spAutoFit/>
          </a:bodyPr>
          <a:lstStyle/>
          <a:p>
            <a:pPr algn="ctr">
              <a:lnSpc>
                <a:spcPts val="3685"/>
              </a:lnSpc>
              <a:spcBef>
                <a:spcPct val="0"/>
              </a:spcBef>
            </a:pPr>
            <a:endParaRPr/>
          </a:p>
          <a:p>
            <a:pPr algn="ctr">
              <a:lnSpc>
                <a:spcPts val="3685"/>
              </a:lnSpc>
              <a:spcBef>
                <a:spcPct val="0"/>
              </a:spcBef>
            </a:pPr>
            <a:r>
              <a:rPr lang="en-US" sz="2632" u="sng">
                <a:solidFill>
                  <a:srgbClr val="000000"/>
                </a:solidFill>
                <a:latin typeface="Canva Sans Bold"/>
              </a:rPr>
              <a:t>The following are all examples and are not prescribed by the District</a:t>
            </a:r>
          </a:p>
          <a:p>
            <a:pPr algn="ctr">
              <a:lnSpc>
                <a:spcPts val="3685"/>
              </a:lnSpc>
              <a:spcBef>
                <a:spcPct val="0"/>
              </a:spcBef>
            </a:pPr>
            <a:endParaRPr lang="en-US" sz="2632" u="sng">
              <a:solidFill>
                <a:srgbClr val="000000"/>
              </a:solidFill>
              <a:latin typeface="Canva Sa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8884" y="952500"/>
            <a:ext cx="17888352" cy="4191000"/>
          </a:xfrm>
          <a:prstGeom prst="rect">
            <a:avLst/>
          </a:prstGeom>
        </p:spPr>
        <p:txBody>
          <a:bodyPr lIns="0" tIns="0" rIns="0" bIns="0" rtlCol="0" anchor="t">
            <a:spAutoFit/>
          </a:bodyPr>
          <a:lstStyle/>
          <a:p>
            <a:pPr>
              <a:lnSpc>
                <a:spcPts val="5594"/>
              </a:lnSpc>
              <a:spcBef>
                <a:spcPct val="0"/>
              </a:spcBef>
            </a:pPr>
            <a:endParaRPr dirty="0"/>
          </a:p>
          <a:p>
            <a:pPr marL="608445" lvl="1" indent="-304223">
              <a:lnSpc>
                <a:spcPts val="3945"/>
              </a:lnSpc>
              <a:buFont typeface="Arial"/>
              <a:buChar char="•"/>
            </a:pPr>
            <a:r>
              <a:rPr lang="en-US" sz="2818" dirty="0">
                <a:solidFill>
                  <a:srgbClr val="000000"/>
                </a:solidFill>
                <a:latin typeface="Canva Sans"/>
              </a:rPr>
              <a:t>The District follows curriculum approved by the Ministry at all age levels. </a:t>
            </a:r>
          </a:p>
          <a:p>
            <a:pPr marL="608445" lvl="1" indent="-304223">
              <a:lnSpc>
                <a:spcPts val="3945"/>
              </a:lnSpc>
              <a:buFont typeface="Arial"/>
              <a:buChar char="•"/>
            </a:pPr>
            <a:r>
              <a:rPr lang="en-US" sz="2818" dirty="0">
                <a:solidFill>
                  <a:srgbClr val="000000"/>
                </a:solidFill>
                <a:latin typeface="Canva Sans"/>
              </a:rPr>
              <a:t>Students experience lessons that promote tolerance and understanding of the diverse society in which we live; they learn to treat each other with dignity and respect regardless of our differences.</a:t>
            </a:r>
          </a:p>
          <a:p>
            <a:pPr marL="608445" lvl="1" indent="-304223">
              <a:lnSpc>
                <a:spcPts val="3945"/>
              </a:lnSpc>
              <a:buFont typeface="Arial"/>
              <a:buChar char="•"/>
            </a:pPr>
            <a:r>
              <a:rPr lang="en-US" sz="2818" dirty="0">
                <a:solidFill>
                  <a:srgbClr val="000000"/>
                </a:solidFill>
                <a:latin typeface="Canva Sans"/>
              </a:rPr>
              <a:t>The District provides Pro-D opportunities for staff and creates resources to support existing curriculum, </a:t>
            </a:r>
          </a:p>
          <a:p>
            <a:pPr marL="608445" lvl="1" indent="-304223">
              <a:lnSpc>
                <a:spcPts val="3945"/>
              </a:lnSpc>
              <a:spcBef>
                <a:spcPct val="0"/>
              </a:spcBef>
              <a:buFont typeface="Arial"/>
              <a:buChar char="•"/>
            </a:pPr>
            <a:r>
              <a:rPr lang="en-US" sz="2818" dirty="0">
                <a:solidFill>
                  <a:srgbClr val="000000"/>
                </a:solidFill>
                <a:latin typeface="Canva Sans"/>
              </a:rPr>
              <a:t>The District also continues to host, participate in, and support a number of awareness events.</a:t>
            </a:r>
          </a:p>
          <a:p>
            <a:pPr>
              <a:lnSpc>
                <a:spcPts val="3945"/>
              </a:lnSpc>
              <a:spcBef>
                <a:spcPct val="0"/>
              </a:spcBef>
            </a:pPr>
            <a:endParaRPr lang="en-US" sz="2818" dirty="0">
              <a:solidFill>
                <a:srgbClr val="000000"/>
              </a:solidFill>
              <a:latin typeface="Canva Sans"/>
            </a:endParaRPr>
          </a:p>
        </p:txBody>
      </p:sp>
      <p:sp>
        <p:nvSpPr>
          <p:cNvPr id="3" name="TextBox 3"/>
          <p:cNvSpPr txBox="1"/>
          <p:nvPr/>
        </p:nvSpPr>
        <p:spPr>
          <a:xfrm>
            <a:off x="398884" y="537527"/>
            <a:ext cx="18288000" cy="887095"/>
          </a:xfrm>
          <a:prstGeom prst="rect">
            <a:avLst/>
          </a:prstGeom>
        </p:spPr>
        <p:txBody>
          <a:bodyPr lIns="0" tIns="0" rIns="0" bIns="0" rtlCol="0" anchor="t">
            <a:spAutoFit/>
          </a:bodyPr>
          <a:lstStyle/>
          <a:p>
            <a:pPr>
              <a:lnSpc>
                <a:spcPts val="7279"/>
              </a:lnSpc>
            </a:pPr>
            <a:r>
              <a:rPr lang="en-US" sz="5199" dirty="0">
                <a:solidFill>
                  <a:srgbClr val="00B0F0"/>
                </a:solidFill>
                <a:latin typeface="Canva Sans Bold"/>
              </a:rPr>
              <a:t>What else is the Burnaby School District doing?</a:t>
            </a:r>
          </a:p>
        </p:txBody>
      </p:sp>
      <p:sp>
        <p:nvSpPr>
          <p:cNvPr id="4" name="Freeform 4"/>
          <p:cNvSpPr/>
          <p:nvPr/>
        </p:nvSpPr>
        <p:spPr>
          <a:xfrm>
            <a:off x="8665726" y="6382294"/>
            <a:ext cx="2147676" cy="904708"/>
          </a:xfrm>
          <a:custGeom>
            <a:avLst/>
            <a:gdLst/>
            <a:ahLst/>
            <a:cxnLst/>
            <a:rect l="l" t="t" r="r" b="b"/>
            <a:pathLst>
              <a:path w="2147676" h="904708">
                <a:moveTo>
                  <a:pt x="0" y="0"/>
                </a:moveTo>
                <a:lnTo>
                  <a:pt x="2147675" y="0"/>
                </a:lnTo>
                <a:lnTo>
                  <a:pt x="2147675" y="904708"/>
                </a:lnTo>
                <a:lnTo>
                  <a:pt x="0" y="904708"/>
                </a:lnTo>
                <a:lnTo>
                  <a:pt x="0" y="0"/>
                </a:lnTo>
                <a:close/>
              </a:path>
            </a:pathLst>
          </a:custGeom>
          <a:blipFill>
            <a:blip r:embed="rId3">
              <a:duotone>
                <a:prstClr val="black"/>
                <a:schemeClr val="tx2">
                  <a:tint val="45000"/>
                  <a:satMod val="400000"/>
                </a:schemeClr>
              </a:duotone>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2604441" y="5512435"/>
            <a:ext cx="12863822" cy="4279265"/>
            <a:chOff x="0" y="0"/>
            <a:chExt cx="17151762" cy="5705687"/>
          </a:xfrm>
        </p:grpSpPr>
        <p:sp>
          <p:nvSpPr>
            <p:cNvPr id="6" name="Freeform 6"/>
            <p:cNvSpPr/>
            <p:nvPr/>
          </p:nvSpPr>
          <p:spPr>
            <a:xfrm>
              <a:off x="11446075" y="0"/>
              <a:ext cx="5705687" cy="5705687"/>
            </a:xfrm>
            <a:custGeom>
              <a:avLst/>
              <a:gdLst/>
              <a:ahLst/>
              <a:cxnLst/>
              <a:rect l="l" t="t" r="r" b="b"/>
              <a:pathLst>
                <a:path w="5705687" h="5705687">
                  <a:moveTo>
                    <a:pt x="0" y="0"/>
                  </a:moveTo>
                  <a:lnTo>
                    <a:pt x="5705687" y="0"/>
                  </a:lnTo>
                  <a:lnTo>
                    <a:pt x="5705687" y="5705687"/>
                  </a:lnTo>
                  <a:lnTo>
                    <a:pt x="0" y="5705687"/>
                  </a:lnTo>
                  <a:lnTo>
                    <a:pt x="0" y="0"/>
                  </a:lnTo>
                  <a:close/>
                </a:path>
              </a:pathLst>
            </a:custGeom>
            <a:blipFill>
              <a:blip r:embed="rId5"/>
              <a:stretch>
                <a:fillRect/>
              </a:stretch>
            </a:blipFill>
          </p:spPr>
        </p:sp>
        <p:sp>
          <p:nvSpPr>
            <p:cNvPr id="7" name="TextBox 7"/>
            <p:cNvSpPr txBox="1"/>
            <p:nvPr/>
          </p:nvSpPr>
          <p:spPr>
            <a:xfrm>
              <a:off x="0" y="370997"/>
              <a:ext cx="11446076" cy="5214590"/>
            </a:xfrm>
            <a:prstGeom prst="rect">
              <a:avLst/>
            </a:prstGeom>
          </p:spPr>
          <p:txBody>
            <a:bodyPr lIns="0" tIns="0" rIns="0" bIns="0" rtlCol="0" anchor="t">
              <a:spAutoFit/>
            </a:bodyPr>
            <a:lstStyle/>
            <a:p>
              <a:pPr algn="ctr">
                <a:lnSpc>
                  <a:spcPts val="5459"/>
                </a:lnSpc>
              </a:pPr>
              <a:r>
                <a:rPr lang="en-US" sz="3899" dirty="0">
                  <a:solidFill>
                    <a:srgbClr val="00B0F0"/>
                  </a:solidFill>
                  <a:latin typeface="Canva Sans Bold"/>
                </a:rPr>
                <a:t>Learn more about Burnaby’s SOGI Policy here </a:t>
              </a:r>
            </a:p>
            <a:p>
              <a:pPr algn="ctr">
                <a:lnSpc>
                  <a:spcPts val="3780"/>
                </a:lnSpc>
              </a:pPr>
              <a:endParaRPr lang="en-US" sz="3899" dirty="0">
                <a:solidFill>
                  <a:srgbClr val="1893F8"/>
                </a:solidFill>
                <a:latin typeface="Canva Sans Bold"/>
              </a:endParaRPr>
            </a:p>
            <a:p>
              <a:pPr algn="ctr">
                <a:lnSpc>
                  <a:spcPts val="3780"/>
                </a:lnSpc>
              </a:pPr>
              <a:r>
                <a:rPr lang="en-US" sz="2700" dirty="0">
                  <a:solidFill>
                    <a:srgbClr val="000000"/>
                  </a:solidFill>
                  <a:latin typeface="Canva Sans"/>
                </a:rPr>
                <a:t>The Burnaby School District policy is available through this QR code</a:t>
              </a:r>
            </a:p>
            <a:p>
              <a:pPr algn="ctr">
                <a:lnSpc>
                  <a:spcPts val="3780"/>
                </a:lnSpc>
              </a:pPr>
              <a:r>
                <a:rPr lang="en-US" sz="2700" dirty="0">
                  <a:solidFill>
                    <a:srgbClr val="000000"/>
                  </a:solidFill>
                  <a:latin typeface="Canva Sans"/>
                </a:rPr>
                <a:t>or </a:t>
              </a:r>
              <a:r>
                <a:rPr lang="en-US" sz="2700" u="sng" dirty="0">
                  <a:solidFill>
                    <a:srgbClr val="000000"/>
                  </a:solidFill>
                  <a:latin typeface="Canva Sans"/>
                </a:rPr>
                <a:t>burnabyschools.ca</a:t>
              </a:r>
              <a:r>
                <a:rPr lang="en-US" sz="2700" dirty="0">
                  <a:solidFill>
                    <a:srgbClr val="000000"/>
                  </a:solidFill>
                  <a:latin typeface="Canva Sans"/>
                </a:rPr>
                <a:t> - search policy 5.45</a:t>
              </a:r>
            </a:p>
            <a:p>
              <a:pPr algn="ctr">
                <a:lnSpc>
                  <a:spcPts val="4759"/>
                </a:lnSpc>
              </a:pPr>
              <a:endParaRPr lang="en-US" sz="2700" dirty="0">
                <a:solidFill>
                  <a:srgbClr val="000000"/>
                </a:solidFill>
                <a:latin typeface="Canva San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4013" y="6187304"/>
            <a:ext cx="6659975" cy="3668719"/>
          </a:xfrm>
          <a:custGeom>
            <a:avLst/>
            <a:gdLst/>
            <a:ahLst/>
            <a:cxnLst/>
            <a:rect l="l" t="t" r="r" b="b"/>
            <a:pathLst>
              <a:path w="6659975" h="3668719">
                <a:moveTo>
                  <a:pt x="0" y="0"/>
                </a:moveTo>
                <a:lnTo>
                  <a:pt x="6659974" y="0"/>
                </a:lnTo>
                <a:lnTo>
                  <a:pt x="6659974" y="3668719"/>
                </a:lnTo>
                <a:lnTo>
                  <a:pt x="0" y="3668719"/>
                </a:lnTo>
                <a:lnTo>
                  <a:pt x="0" y="0"/>
                </a:lnTo>
                <a:close/>
              </a:path>
            </a:pathLst>
          </a:custGeom>
          <a:blipFill>
            <a:blip r:embed="rId2"/>
            <a:stretch>
              <a:fillRect/>
            </a:stretch>
          </a:blipFill>
        </p:spPr>
      </p:sp>
      <p:sp>
        <p:nvSpPr>
          <p:cNvPr id="3" name="TextBox 3"/>
          <p:cNvSpPr txBox="1"/>
          <p:nvPr/>
        </p:nvSpPr>
        <p:spPr>
          <a:xfrm>
            <a:off x="2129799" y="2533581"/>
            <a:ext cx="14028403" cy="3017193"/>
          </a:xfrm>
          <a:prstGeom prst="rect">
            <a:avLst/>
          </a:prstGeom>
        </p:spPr>
        <p:txBody>
          <a:bodyPr lIns="0" tIns="0" rIns="0" bIns="0" rtlCol="0" anchor="t">
            <a:spAutoFit/>
          </a:bodyPr>
          <a:lstStyle/>
          <a:p>
            <a:pPr algn="ctr">
              <a:lnSpc>
                <a:spcPts val="4848"/>
              </a:lnSpc>
            </a:pPr>
            <a:r>
              <a:rPr lang="en-US" sz="3462" dirty="0">
                <a:solidFill>
                  <a:srgbClr val="000000"/>
                </a:solidFill>
                <a:latin typeface="Canva Sans Bold"/>
              </a:rPr>
              <a:t>If you have any questions about your child’s education, please talk to their teacher or school principal. We value and encourage open communication with parents and caregivers, and we respect the role parents and caregivers have in raising their children, and as active participants in their student’s learning.</a:t>
            </a:r>
          </a:p>
        </p:txBody>
      </p:sp>
      <p:sp>
        <p:nvSpPr>
          <p:cNvPr id="4" name="TextBox 4"/>
          <p:cNvSpPr txBox="1"/>
          <p:nvPr/>
        </p:nvSpPr>
        <p:spPr>
          <a:xfrm>
            <a:off x="351925" y="554453"/>
            <a:ext cx="17936075" cy="1811020"/>
          </a:xfrm>
          <a:prstGeom prst="rect">
            <a:avLst/>
          </a:prstGeom>
        </p:spPr>
        <p:txBody>
          <a:bodyPr lIns="0" tIns="0" rIns="0" bIns="0" rtlCol="0" anchor="t">
            <a:spAutoFit/>
          </a:bodyPr>
          <a:lstStyle/>
          <a:p>
            <a:pPr>
              <a:lnSpc>
                <a:spcPts val="7279"/>
              </a:lnSpc>
            </a:pPr>
            <a:r>
              <a:rPr lang="en-US" sz="5199" dirty="0">
                <a:solidFill>
                  <a:srgbClr val="00B0F0"/>
                </a:solidFill>
                <a:latin typeface="Canva Sans Bold"/>
              </a:rPr>
              <a:t>What if I have more questions about my own child’s experience with SOGI Inclusion in Burnaby?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7652" y="1538513"/>
            <a:ext cx="17049309" cy="8359564"/>
          </a:xfrm>
          <a:custGeom>
            <a:avLst/>
            <a:gdLst/>
            <a:ahLst/>
            <a:cxnLst/>
            <a:rect l="l" t="t" r="r" b="b"/>
            <a:pathLst>
              <a:path w="17049309" h="8359564">
                <a:moveTo>
                  <a:pt x="0" y="0"/>
                </a:moveTo>
                <a:lnTo>
                  <a:pt x="17049309" y="0"/>
                </a:lnTo>
                <a:lnTo>
                  <a:pt x="17049309" y="8359564"/>
                </a:lnTo>
                <a:lnTo>
                  <a:pt x="0" y="8359564"/>
                </a:lnTo>
                <a:lnTo>
                  <a:pt x="0" y="0"/>
                </a:lnTo>
                <a:close/>
              </a:path>
            </a:pathLst>
          </a:custGeom>
          <a:blipFill>
            <a:blip r:embed="rId2"/>
            <a:stretch>
              <a:fillRect t="-6763" b="-6763"/>
            </a:stretch>
          </a:blipFill>
        </p:spPr>
      </p:sp>
      <p:sp>
        <p:nvSpPr>
          <p:cNvPr id="3" name="Freeform 3"/>
          <p:cNvSpPr/>
          <p:nvPr/>
        </p:nvSpPr>
        <p:spPr>
          <a:xfrm>
            <a:off x="727652" y="193991"/>
            <a:ext cx="12474235" cy="1344522"/>
          </a:xfrm>
          <a:custGeom>
            <a:avLst/>
            <a:gdLst/>
            <a:ahLst/>
            <a:cxnLst/>
            <a:rect l="l" t="t" r="r" b="b"/>
            <a:pathLst>
              <a:path w="12474235" h="1344522">
                <a:moveTo>
                  <a:pt x="0" y="0"/>
                </a:moveTo>
                <a:lnTo>
                  <a:pt x="12474235" y="0"/>
                </a:lnTo>
                <a:lnTo>
                  <a:pt x="12474235" y="1344522"/>
                </a:lnTo>
                <a:lnTo>
                  <a:pt x="0" y="1344522"/>
                </a:lnTo>
                <a:lnTo>
                  <a:pt x="0" y="0"/>
                </a:lnTo>
                <a:close/>
              </a:path>
            </a:pathLst>
          </a:custGeom>
          <a:blipFill>
            <a:blip r:embed="rId3"/>
            <a:stretch>
              <a:fillRect r="-4123"/>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41285"/>
            <a:ext cx="16615863" cy="9604584"/>
          </a:xfrm>
          <a:prstGeom prst="rect">
            <a:avLst/>
          </a:prstGeom>
        </p:spPr>
        <p:txBody>
          <a:bodyPr lIns="0" tIns="0" rIns="0" bIns="0" rtlCol="0" anchor="t">
            <a:spAutoFit/>
          </a:bodyPr>
          <a:lstStyle/>
          <a:p>
            <a:pPr>
              <a:lnSpc>
                <a:spcPts val="4251"/>
              </a:lnSpc>
              <a:spcBef>
                <a:spcPct val="0"/>
              </a:spcBef>
            </a:pPr>
            <a:r>
              <a:rPr lang="en-US" sz="3036">
                <a:solidFill>
                  <a:srgbClr val="000000"/>
                </a:solidFill>
                <a:latin typeface="Calibri (MS) Bold"/>
              </a:rPr>
              <a:t>Not True:</a:t>
            </a:r>
            <a:r>
              <a:rPr lang="en-US" sz="3036">
                <a:solidFill>
                  <a:srgbClr val="000000"/>
                </a:solidFill>
                <a:latin typeface="Calibri (MS)"/>
              </a:rPr>
              <a:t> SOGI was snuck into the curriculum in the last few years and is being forced on kids.</a:t>
            </a:r>
          </a:p>
          <a:p>
            <a:pPr>
              <a:lnSpc>
                <a:spcPts val="4251"/>
              </a:lnSpc>
              <a:spcBef>
                <a:spcPct val="0"/>
              </a:spcBef>
            </a:pPr>
            <a:r>
              <a:rPr lang="en-US" sz="3036">
                <a:solidFill>
                  <a:srgbClr val="000000"/>
                </a:solidFill>
                <a:latin typeface="Calibri (MS) Bold"/>
              </a:rPr>
              <a:t>The truth:</a:t>
            </a:r>
          </a:p>
          <a:p>
            <a:pPr>
              <a:lnSpc>
                <a:spcPts val="4251"/>
              </a:lnSpc>
              <a:spcBef>
                <a:spcPct val="0"/>
              </a:spcBef>
            </a:pPr>
            <a:r>
              <a:rPr lang="en-US" sz="3036">
                <a:solidFill>
                  <a:srgbClr val="000000"/>
                </a:solidFill>
                <a:latin typeface="Calibri (MS)"/>
              </a:rPr>
              <a:t>SOGI is a set of resources that teachers can use when they’re teaching kids not to bully students for their diﬀerences. It has been around and used in schools since 2016.</a:t>
            </a:r>
          </a:p>
          <a:p>
            <a:pPr>
              <a:lnSpc>
                <a:spcPts val="4251"/>
              </a:lnSpc>
              <a:spcBef>
                <a:spcPct val="0"/>
              </a:spcBef>
            </a:pPr>
            <a:r>
              <a:rPr lang="en-US" sz="3036">
                <a:solidFill>
                  <a:srgbClr val="000000"/>
                </a:solidFill>
                <a:latin typeface="Calibri (MS)"/>
              </a:rPr>
              <a:t>SOGI-inclusive resources are one of many tools that teachers use to make classrooms welcoming places that reﬂect the diversity of our province, including race, religion, and sexual orientation or gender identity or expression.</a:t>
            </a:r>
          </a:p>
          <a:p>
            <a:pPr>
              <a:lnSpc>
                <a:spcPts val="4251"/>
              </a:lnSpc>
              <a:spcBef>
                <a:spcPct val="0"/>
              </a:spcBef>
            </a:pPr>
            <a:r>
              <a:rPr lang="en-US" sz="3036">
                <a:solidFill>
                  <a:srgbClr val="000000"/>
                </a:solidFill>
                <a:latin typeface="Calibri (MS)"/>
              </a:rPr>
              <a:t>Teachers also have anti-racism resources that they can use as part of those anti-bullying lessons as well.</a:t>
            </a:r>
          </a:p>
          <a:p>
            <a:pPr>
              <a:lnSpc>
                <a:spcPts val="4251"/>
              </a:lnSpc>
              <a:spcBef>
                <a:spcPct val="0"/>
              </a:spcBef>
            </a:pPr>
            <a:r>
              <a:rPr lang="en-US" sz="3036">
                <a:solidFill>
                  <a:srgbClr val="000000"/>
                </a:solidFill>
                <a:latin typeface="Calibri (MS)"/>
              </a:rPr>
              <a:t> </a:t>
            </a:r>
          </a:p>
          <a:p>
            <a:pPr>
              <a:lnSpc>
                <a:spcPts val="4251"/>
              </a:lnSpc>
              <a:spcBef>
                <a:spcPct val="0"/>
              </a:spcBef>
            </a:pPr>
            <a:r>
              <a:rPr lang="en-US" sz="3036">
                <a:solidFill>
                  <a:srgbClr val="000000"/>
                </a:solidFill>
                <a:latin typeface="Calibri (MS) Bold"/>
              </a:rPr>
              <a:t>Not True:</a:t>
            </a:r>
            <a:r>
              <a:rPr lang="en-US" sz="3036">
                <a:solidFill>
                  <a:srgbClr val="000000"/>
                </a:solidFill>
                <a:latin typeface="Calibri (MS)"/>
              </a:rPr>
              <a:t> SOGI-inclusive education encourages and confuses kids into thinking they should change genders.</a:t>
            </a:r>
          </a:p>
          <a:p>
            <a:pPr>
              <a:lnSpc>
                <a:spcPts val="4251"/>
              </a:lnSpc>
              <a:spcBef>
                <a:spcPct val="0"/>
              </a:spcBef>
            </a:pPr>
            <a:r>
              <a:rPr lang="en-US" sz="3036">
                <a:solidFill>
                  <a:srgbClr val="000000"/>
                </a:solidFill>
                <a:latin typeface="Calibri (MS) Bold"/>
              </a:rPr>
              <a:t>The truth:</a:t>
            </a:r>
            <a:r>
              <a:rPr lang="en-US" sz="3036">
                <a:solidFill>
                  <a:srgbClr val="000000"/>
                </a:solidFill>
                <a:latin typeface="Calibri (MS)"/>
              </a:rPr>
              <a:t> SOGI-inclusive education does not encourage any speciﬁc identity or orientation over another and is designed to create a safe and inclusive environment for all students, regardless of their sexual orientation or gender identity, or the diversity in their own families.</a:t>
            </a:r>
          </a:p>
          <a:p>
            <a:pPr>
              <a:lnSpc>
                <a:spcPts val="4251"/>
              </a:lnSpc>
              <a:spcBef>
                <a:spcPct val="0"/>
              </a:spcBef>
            </a:pPr>
            <a:r>
              <a:rPr lang="en-US" sz="3036">
                <a:solidFill>
                  <a:srgbClr val="000000"/>
                </a:solidFill>
                <a:latin typeface="Calibri (MS)"/>
              </a:rPr>
              <a:t> </a:t>
            </a:r>
          </a:p>
          <a:p>
            <a:pPr>
              <a:lnSpc>
                <a:spcPts val="4251"/>
              </a:lnSpc>
              <a:spcBef>
                <a:spcPct val="0"/>
              </a:spcBef>
            </a:pPr>
            <a:r>
              <a:rPr lang="en-US" sz="3036">
                <a:solidFill>
                  <a:srgbClr val="000000"/>
                </a:solidFill>
                <a:latin typeface="Calibri (MS)"/>
              </a:rPr>
              <a:t>The goal of a SOGI-inclusive education is to stop discrimination and bullying by making sure that classroom resources show people from all sorts of backgrounds and give teachers opportunities to talk about the experiences and challenges faced by 2SLGBTQ+ people.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1356</Words>
  <Application>Microsoft Office PowerPoint</Application>
  <PresentationFormat>Custom</PresentationFormat>
  <Paragraphs>81</Paragraphs>
  <Slides>10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Century Gothic</vt:lpstr>
      <vt:lpstr>Canva Sans</vt:lpstr>
      <vt:lpstr>Calibri (MS)</vt:lpstr>
      <vt:lpstr>Arial</vt:lpstr>
      <vt:lpstr>Calibri</vt:lpstr>
      <vt:lpstr>Canva Sans Bold</vt:lpstr>
      <vt:lpstr>Calibri (MS) Bold</vt:lpstr>
      <vt:lpstr>Office Theme</vt:lpstr>
      <vt:lpstr>SOGI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DPAC SOGI Presentation</dc:title>
  <dc:creator>Richard Per</dc:creator>
  <cp:lastModifiedBy>Richard Per</cp:lastModifiedBy>
  <cp:revision>6</cp:revision>
  <dcterms:created xsi:type="dcterms:W3CDTF">2006-08-16T00:00:00Z</dcterms:created>
  <dcterms:modified xsi:type="dcterms:W3CDTF">2024-02-21T17:15:31Z</dcterms:modified>
  <dc:identifier>DAF8tBWHLFE</dc:identifier>
</cp:coreProperties>
</file>